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380" r:id="rId2"/>
    <p:sldId id="325" r:id="rId3"/>
    <p:sldId id="394" r:id="rId4"/>
    <p:sldId id="395" r:id="rId5"/>
    <p:sldId id="396" r:id="rId6"/>
    <p:sldId id="397" r:id="rId7"/>
    <p:sldId id="398" r:id="rId8"/>
    <p:sldId id="400" r:id="rId9"/>
    <p:sldId id="401" r:id="rId10"/>
    <p:sldId id="402" r:id="rId11"/>
    <p:sldId id="403" r:id="rId12"/>
    <p:sldId id="404" r:id="rId13"/>
    <p:sldId id="405" r:id="rId14"/>
    <p:sldId id="407" r:id="rId15"/>
    <p:sldId id="406" r:id="rId16"/>
    <p:sldId id="408" r:id="rId17"/>
    <p:sldId id="410" r:id="rId18"/>
    <p:sldId id="409" r:id="rId19"/>
    <p:sldId id="411" r:id="rId20"/>
    <p:sldId id="412" r:id="rId21"/>
    <p:sldId id="413" r:id="rId22"/>
    <p:sldId id="415" r:id="rId23"/>
    <p:sldId id="414" r:id="rId24"/>
    <p:sldId id="416" r:id="rId25"/>
    <p:sldId id="417" r:id="rId26"/>
    <p:sldId id="418" r:id="rId27"/>
    <p:sldId id="419" r:id="rId28"/>
    <p:sldId id="420" r:id="rId29"/>
    <p:sldId id="421" r:id="rId30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50"/>
    <p:restoredTop sz="79102"/>
  </p:normalViewPr>
  <p:slideViewPr>
    <p:cSldViewPr snapToGrid="0">
      <p:cViewPr>
        <p:scale>
          <a:sx n="59" d="100"/>
          <a:sy n="59" d="100"/>
        </p:scale>
        <p:origin x="88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EEAF79-58E4-334B-8CCE-3AB79EE6D503}" type="datetimeFigureOut">
              <a:rPr kumimoji="1" lang="ko-Kore-KR" altLang="en-US" smtClean="0"/>
              <a:t>2024. 2. 8.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33ED7C-7D50-E34F-B6C1-F8649EF5B98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09798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ko-KR" altLang="en-US" b="0" i="0" dirty="0">
                <a:solidFill>
                  <a:srgbClr val="1A1A1A"/>
                </a:solidFill>
                <a:effectLst/>
                <a:latin typeface="Noto Sans" panose="020B0502040504020204" pitchFamily="34" charset="0"/>
              </a:rPr>
              <a:t>최근 주목 받고 있는 생성 인공지능</a:t>
            </a:r>
            <a:r>
              <a:rPr lang="en-US" altLang="ko-KR" b="0" i="0" dirty="0">
                <a:solidFill>
                  <a:srgbClr val="1A1A1A"/>
                </a:solidFill>
                <a:effectLst/>
                <a:latin typeface="Noto Sans" panose="020B0502040504020204" pitchFamily="34" charset="0"/>
              </a:rPr>
              <a:t>(</a:t>
            </a:r>
            <a:r>
              <a:rPr lang="en" altLang="ko-Kore-KR" b="0" i="0" dirty="0">
                <a:solidFill>
                  <a:srgbClr val="1A1A1A"/>
                </a:solidFill>
                <a:effectLst/>
                <a:latin typeface="Noto Sans" panose="020B0502040504020204" pitchFamily="34" charset="0"/>
              </a:rPr>
              <a:t>Generative AI)</a:t>
            </a:r>
            <a:r>
              <a:rPr lang="ko-KR" altLang="en-US" b="0" i="0" dirty="0">
                <a:solidFill>
                  <a:srgbClr val="1A1A1A"/>
                </a:solidFill>
                <a:effectLst/>
                <a:latin typeface="Noto Sans" panose="020B0502040504020204" pitchFamily="34" charset="0"/>
              </a:rPr>
              <a:t>의 발전속도는 놀랍도록 빠르다</a:t>
            </a:r>
            <a:r>
              <a:rPr lang="en-US" altLang="ko-KR" b="0" i="0" dirty="0">
                <a:solidFill>
                  <a:srgbClr val="1A1A1A"/>
                </a:solidFill>
                <a:effectLst/>
                <a:latin typeface="Noto Sans" panose="020B0502040504020204" pitchFamily="34" charset="0"/>
              </a:rPr>
              <a:t>.</a:t>
            </a:r>
          </a:p>
          <a:p>
            <a:r>
              <a:rPr lang="ko-KR" altLang="en-US" b="0" i="0" dirty="0">
                <a:solidFill>
                  <a:srgbClr val="1A1A1A"/>
                </a:solidFill>
                <a:effectLst/>
                <a:latin typeface="Noto Sans" panose="020B0502040504020204" pitchFamily="34" charset="0"/>
              </a:rPr>
              <a:t>영상 데이터 뿐만 아니라 텍스트나 오디오 등 다양한 형태의 데이터를 고품질로 생성하는데 사용될 수 있다</a:t>
            </a:r>
            <a:r>
              <a:rPr lang="en-US" altLang="ko-KR" b="0" i="0" dirty="0">
                <a:solidFill>
                  <a:srgbClr val="1A1A1A"/>
                </a:solidFill>
                <a:effectLst/>
                <a:latin typeface="Noto Sans" panose="020B0502040504020204" pitchFamily="34" charset="0"/>
              </a:rPr>
              <a:t>. </a:t>
            </a:r>
          </a:p>
          <a:p>
            <a:r>
              <a:rPr lang="ko-KR" altLang="en-US" b="0" i="0" dirty="0">
                <a:solidFill>
                  <a:srgbClr val="1A1A1A"/>
                </a:solidFill>
                <a:effectLst/>
                <a:latin typeface="Noto Sans" panose="020B0502040504020204" pitchFamily="34" charset="0"/>
              </a:rPr>
              <a:t>또한 텍스트를 입력으로 받아서 사용자가 원하는 형태의 영상이나 오디오를 출력하는 것도 가능하며</a:t>
            </a:r>
            <a:r>
              <a:rPr lang="en-US" altLang="ko-KR" b="0" i="0" dirty="0">
                <a:solidFill>
                  <a:srgbClr val="1A1A1A"/>
                </a:solidFill>
                <a:effectLst/>
                <a:latin typeface="Noto Sans" panose="020B0502040504020204" pitchFamily="34" charset="0"/>
              </a:rPr>
              <a:t>, </a:t>
            </a:r>
          </a:p>
          <a:p>
            <a:r>
              <a:rPr lang="ko-KR" altLang="en-US" b="0" i="0" dirty="0">
                <a:solidFill>
                  <a:srgbClr val="1A1A1A"/>
                </a:solidFill>
                <a:effectLst/>
                <a:latin typeface="Noto Sans" panose="020B0502040504020204" pitchFamily="34" charset="0"/>
              </a:rPr>
              <a:t>로봇이나 게임 캐릭터의 모션까지도 자연스럽게 만들어내는게 가능하며 심지어 텍스트를 기반으로 편집도 가능하다</a:t>
            </a:r>
            <a:r>
              <a:rPr lang="en-US" altLang="ko-KR" b="0" i="0" dirty="0">
                <a:solidFill>
                  <a:srgbClr val="1A1A1A"/>
                </a:solidFill>
                <a:effectLst/>
                <a:latin typeface="Noto Sans" panose="020B0502040504020204" pitchFamily="34" charset="0"/>
              </a:rPr>
              <a:t>.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6453504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C2AAD-A1B3-7778-51B4-BB1A71BE0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F83E88-C89A-FD76-7B76-ED6BDD5057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8AC009-FCD9-4D7F-441D-36E9652171D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D5BE877-57C9-365D-2850-E6914F1400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3EFCBB4-467A-8C6E-19B2-A77E301490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>
              <a:lnSpc>
                <a:spcPct val="150000"/>
              </a:lnSpc>
            </a:pPr>
            <a:r>
              <a:rPr kumimoji="1"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video </a:t>
            </a:r>
            <a:r>
              <a:rPr kumimoji="1" lang="ko-KR" altLang="en-US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내에는 다양한 </a:t>
            </a:r>
            <a:r>
              <a:rPr kumimoji="1"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modal</a:t>
            </a:r>
            <a:r>
              <a:rPr kumimoji="1" lang="ko-KR" altLang="en-US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이 포함되어 있다</a:t>
            </a:r>
            <a:r>
              <a:rPr kumimoji="1"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E00D19-14AA-E831-26CF-A9801FA6D4D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54B6B-4C0F-4A41-D1C9-E58A6BB8B0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7340412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66BD6-545C-402B-C7B9-A2BDAB8A6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3540AF7-AB16-3022-52FE-BFEEB2EDC4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6B8D9B-1D0E-A3BB-5CDE-134F49D0FDB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EEF41F5-751B-EBAC-4E16-654AECB76A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9861458-3477-BCB5-0E8C-99164CBF56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>
              <a:lnSpc>
                <a:spcPct val="150000"/>
              </a:lnSpc>
            </a:pPr>
            <a:r>
              <a:rPr kumimoji="1"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video </a:t>
            </a:r>
            <a:r>
              <a:rPr kumimoji="1" lang="ko-KR" altLang="en-US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내에는 다양한 </a:t>
            </a:r>
            <a:r>
              <a:rPr kumimoji="1"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modal</a:t>
            </a:r>
            <a:r>
              <a:rPr kumimoji="1" lang="ko-KR" altLang="en-US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이 포함되어 있다</a:t>
            </a:r>
            <a:r>
              <a:rPr kumimoji="1"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3AD7A-8896-2800-9B88-C31AD354190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A700B1-E013-4C5D-01CD-BE0CF770B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544151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139C3-DF04-CE65-A430-758A1792D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4566C7-CCC0-D792-D83A-4FDD8B306E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F2A6F1-849E-5E62-74BE-4D87E0FF352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839D8FC-0951-AD3C-499C-9BB35F5993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76940EE-7985-5B4F-8008-15A466DD92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>
              <a:lnSpc>
                <a:spcPct val="150000"/>
              </a:lnSpc>
            </a:pPr>
            <a:r>
              <a:rPr lang="en" altLang="ko-Kore-KR" b="1" i="0" dirty="0">
                <a:solidFill>
                  <a:srgbClr val="303030"/>
                </a:solidFill>
                <a:effectLst/>
                <a:latin typeface="Helvetica Neue" panose="02000503000000020004" pitchFamily="2" charset="0"/>
              </a:rPr>
              <a:t>Image Captioning</a:t>
            </a:r>
            <a:r>
              <a:rPr lang="en" altLang="ko-Kore-KR" b="0" i="0" dirty="0">
                <a:solidFill>
                  <a:srgbClr val="515151"/>
                </a:solidFill>
                <a:effectLst/>
                <a:latin typeface="Helvetica Neue" panose="02000503000000020004" pitchFamily="2" charset="0"/>
              </a:rPr>
              <a:t> 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Helvetica Neue" panose="02000503000000020004" pitchFamily="2" charset="0"/>
              </a:rPr>
              <a:t>문제를 </a:t>
            </a:r>
            <a:r>
              <a:rPr lang="en" altLang="ko-Kore-KR" b="0" i="0" dirty="0">
                <a:solidFill>
                  <a:srgbClr val="515151"/>
                </a:solidFill>
                <a:effectLst/>
                <a:latin typeface="Helvetica Neue" panose="02000503000000020004" pitchFamily="2" charset="0"/>
              </a:rPr>
              <a:t>CNN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Helvetica Neue" panose="02000503000000020004" pitchFamily="2" charset="0"/>
              </a:rPr>
              <a:t>과 </a:t>
            </a:r>
            <a:r>
              <a:rPr lang="en" altLang="ko-Kore-KR" b="0" i="0" dirty="0">
                <a:solidFill>
                  <a:srgbClr val="515151"/>
                </a:solidFill>
                <a:effectLst/>
                <a:latin typeface="Helvetica Neue" panose="02000503000000020004" pitchFamily="2" charset="0"/>
              </a:rPr>
              <a:t>LSTM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Helvetica Neue" panose="02000503000000020004" pitchFamily="2" charset="0"/>
              </a:rPr>
              <a:t>을 조합한 </a:t>
            </a:r>
            <a:r>
              <a:rPr lang="en" altLang="ko-Kore-KR" b="0" i="0" dirty="0">
                <a:solidFill>
                  <a:srgbClr val="515151"/>
                </a:solidFill>
                <a:effectLst/>
                <a:latin typeface="Helvetica Neue" panose="02000503000000020004" pitchFamily="2" charset="0"/>
              </a:rPr>
              <a:t>end-to-end 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Helvetica Neue" panose="02000503000000020004" pitchFamily="2" charset="0"/>
              </a:rPr>
              <a:t>구조의 신경망</a:t>
            </a:r>
            <a:endParaRPr kumimoji="1" lang="en-US" altLang="ko-KR" sz="1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3971ED-6BF2-7927-4976-57DD5C36A08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F095B2-1DD4-288C-C870-FE9B91A425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181621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7970A-B3FD-4657-C973-7CE585279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9A33126-1DCA-D3A2-A784-20D926EDF9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40FD9C-5DAA-59D6-B7D0-E37481D4FC1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6B3294E-D6B7-EED6-7C3E-C2FA9608A0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C56FF5A-6FF1-A8B1-2BAF-C8096EA3B9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>
              <a:lnSpc>
                <a:spcPct val="150000"/>
              </a:lnSpc>
            </a:pPr>
            <a:r>
              <a:rPr kumimoji="1"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video </a:t>
            </a:r>
            <a:r>
              <a:rPr kumimoji="1" lang="ko-KR" altLang="en-US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내에는 다양한 </a:t>
            </a:r>
            <a:r>
              <a:rPr kumimoji="1"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modal</a:t>
            </a:r>
            <a:r>
              <a:rPr kumimoji="1" lang="ko-KR" altLang="en-US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이 포함되어 있다</a:t>
            </a:r>
            <a:r>
              <a:rPr kumimoji="1"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4901D-A812-68A8-0EA5-A91208E8BB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DF8191-A516-037F-594F-8918E4AA17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424761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C45FE-5D23-6B3F-D8DD-8450A30A8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4111389-10E8-80DE-FB24-1628D297BD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E9058F-6D69-42DA-04F8-67B6F4212E7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580F310-235B-35FB-BC3D-53877C6D1E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BD0A896-373D-393E-8E85-67359E2310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>
              <a:lnSpc>
                <a:spcPct val="150000"/>
              </a:lnSpc>
            </a:pPr>
            <a:r>
              <a:rPr kumimoji="1"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video </a:t>
            </a:r>
            <a:r>
              <a:rPr kumimoji="1" lang="ko-KR" altLang="en-US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내에는 다양한 </a:t>
            </a:r>
            <a:r>
              <a:rPr kumimoji="1"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modal</a:t>
            </a:r>
            <a:r>
              <a:rPr kumimoji="1" lang="ko-KR" altLang="en-US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이 포함되어 있다</a:t>
            </a:r>
            <a:r>
              <a:rPr kumimoji="1"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950172-FFD8-AB7C-F20E-AA175720141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C08807-8CA7-3F0D-E181-FD90CA173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6180311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9A78B-8D87-DD33-3795-DCF90A5F7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2F176A8-CF45-4B16-F6A0-DA252031FEF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FBDFC5-2D28-4D1D-D643-E9007060FA5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2118403-BA7E-8C7C-3552-999682FF84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15521DA-1BE0-D79D-2A4C-A7F3EBA37E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>
              <a:lnSpc>
                <a:spcPct val="150000"/>
              </a:lnSpc>
            </a:pPr>
            <a:r>
              <a:rPr kumimoji="1"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video </a:t>
            </a:r>
            <a:r>
              <a:rPr kumimoji="1" lang="ko-KR" altLang="en-US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내에는 다양한 </a:t>
            </a:r>
            <a:r>
              <a:rPr kumimoji="1"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modal</a:t>
            </a:r>
            <a:r>
              <a:rPr kumimoji="1" lang="ko-KR" altLang="en-US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이 포함되어 있다</a:t>
            </a:r>
            <a:r>
              <a:rPr kumimoji="1"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763743-6585-28E3-E889-173F8C7D1CE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34FAB6-F8B7-F243-DA72-25A0899F28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5377021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A16C0-05CC-F845-3424-05B4A6998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E7B6C39-E84B-9D38-566D-F83CF1051D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590CC1-151A-9E8B-E632-DB4995E8363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F2DA3A9-3D4B-683D-D7C6-1100706DF0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19E752F-3A84-0235-5A8B-059576DBDA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" altLang="ko-Kore-KR" dirty="0"/>
              <a:t>attention visualization</a:t>
            </a:r>
            <a:r>
              <a:rPr lang="ko-KR" altLang="en-US" dirty="0"/>
              <a:t>을 통해 정답을 틀린 문제는 왜 틀렸는지 해석할 수 있다</a:t>
            </a:r>
            <a:r>
              <a:rPr lang="en-US" altLang="ko-KR" dirty="0"/>
              <a:t>. </a:t>
            </a:r>
            <a:r>
              <a:rPr lang="ko-KR" altLang="en-US" dirty="0"/>
              <a:t>이를 통해 모델 문제가 아닌 납득 가능한 정도의 오차라는 것을 보여준다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모델 성능의 한계점을 시각화로 보여주면서 오히려 납득 가능하도록 어필을 잘한 논문이다</a:t>
            </a:r>
            <a:r>
              <a:rPr lang="en-US" altLang="ko-KR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E58E5-7D40-EC73-152D-38B3828591E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41CDD3-F3BC-EAB5-1FBF-60B4CBE172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4994886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69D3B-94B6-A9FD-9CC6-61B5C70BC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2B213C-4A63-BAF1-C935-B8D21FADDB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D120E3-80B5-F392-38D9-C5A1D2BB8BC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8442D3C-413A-516C-CF5A-FB8DD7F1E8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6C16C45-01B8-5836-7CC7-4F1D6B9DD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앞선 이미지 </a:t>
            </a:r>
            <a:r>
              <a:rPr lang="ko-KR" altLang="en-US" sz="1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캡셔닝</a:t>
            </a:r>
            <a:r>
              <a:rPr lang="ko-KR" altLang="en-US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모델들을 </a:t>
            </a:r>
            <a:r>
              <a:rPr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video </a:t>
            </a:r>
            <a:r>
              <a:rPr lang="ko-KR" altLang="en-US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데이터에 적용한 모델이다</a:t>
            </a:r>
            <a:r>
              <a:rPr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→ “한 단어가 출력되었을 때 다음에 어느 장면을 봐야 돼</a:t>
            </a:r>
            <a:r>
              <a:rPr lang="en-US" altLang="ko-KR" b="1" dirty="0"/>
              <a:t>?”</a:t>
            </a:r>
            <a:r>
              <a:rPr lang="ko-KR" altLang="en-US" b="1" dirty="0" err="1"/>
              <a:t>를</a:t>
            </a:r>
            <a:r>
              <a:rPr lang="ko-KR" altLang="en-US" b="1" dirty="0"/>
              <a:t> </a:t>
            </a:r>
            <a:r>
              <a:rPr lang="en" altLang="ko-Kore-KR" b="1" dirty="0"/>
              <a:t>attention</a:t>
            </a:r>
            <a:r>
              <a:rPr lang="ko-KR" altLang="en-US" b="1" dirty="0" err="1"/>
              <a:t>으로</a:t>
            </a:r>
            <a:r>
              <a:rPr lang="ko-KR" altLang="en-US" b="1" dirty="0"/>
              <a:t> 구현하고 있다</a:t>
            </a:r>
            <a:r>
              <a:rPr lang="en-US" altLang="ko-KR" b="1" dirty="0"/>
              <a:t>.</a:t>
            </a:r>
            <a:endParaRPr lang="ko-KR" altLang="en-US" dirty="0"/>
          </a:p>
          <a:p>
            <a:r>
              <a:rPr lang="ko-KR" altLang="en-US" dirty="0"/>
              <a:t>영상을 잘 설명하는 다음 단어를 출력하기 위해 직전 정보와 유사성을 고려하고 직전 단어를 반영한다</a:t>
            </a:r>
            <a:r>
              <a:rPr lang="en-US" altLang="ko-KR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FCFC18-2A9C-1D4A-8663-F75675D01F8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7B77E2-676B-6E8C-55F4-56192A33EA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8105505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3A09D-1EB6-F76D-D265-7D3B8B709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D95E166-6748-F5D9-8B97-7224E827D5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658414-1D40-7B20-809E-0CC5BF7172A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47BAAE7-6722-798C-D2C3-D244EB7B1F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D1C1343-B7D6-C84A-1F3B-913071D97F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앞선 이미지 </a:t>
            </a:r>
            <a:r>
              <a:rPr lang="ko-KR" altLang="en-US" sz="1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캡셔닝</a:t>
            </a:r>
            <a:r>
              <a:rPr lang="ko-KR" altLang="en-US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모델들을 </a:t>
            </a:r>
            <a:r>
              <a:rPr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video </a:t>
            </a:r>
            <a:r>
              <a:rPr lang="ko-KR" altLang="en-US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데이터에 적용한 모델이다</a:t>
            </a:r>
            <a:r>
              <a:rPr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→ “한 단어가 출력되었을 때 다음에 어느 장면을 봐야 돼</a:t>
            </a:r>
            <a:r>
              <a:rPr lang="en-US" altLang="ko-KR" b="1" dirty="0"/>
              <a:t>?”</a:t>
            </a:r>
            <a:r>
              <a:rPr lang="ko-KR" altLang="en-US" b="1" dirty="0" err="1"/>
              <a:t>를</a:t>
            </a:r>
            <a:r>
              <a:rPr lang="ko-KR" altLang="en-US" b="1" dirty="0"/>
              <a:t> </a:t>
            </a:r>
            <a:r>
              <a:rPr lang="en" altLang="ko-Kore-KR" b="1" dirty="0"/>
              <a:t>attention</a:t>
            </a:r>
            <a:r>
              <a:rPr lang="ko-KR" altLang="en-US" b="1" dirty="0" err="1"/>
              <a:t>으로</a:t>
            </a:r>
            <a:r>
              <a:rPr lang="ko-KR" altLang="en-US" b="1" dirty="0"/>
              <a:t> 구현하고 있다</a:t>
            </a:r>
            <a:r>
              <a:rPr lang="en-US" altLang="ko-KR" b="1" dirty="0"/>
              <a:t>.</a:t>
            </a:r>
            <a:endParaRPr lang="ko-KR" altLang="en-US" dirty="0"/>
          </a:p>
          <a:p>
            <a:r>
              <a:rPr lang="ko-KR" altLang="en-US" dirty="0"/>
              <a:t>영상을 잘 설명하는 다음 단어를 출력하기 위해 직전 정보와 유사성을 고려하고 직전 단어를 반영한다</a:t>
            </a:r>
            <a:r>
              <a:rPr lang="en-US" altLang="ko-KR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AE207E-A1EB-6692-5C58-C6A12D91BB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126205-E06F-EA6A-9CA3-94A92712AE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7046374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1DF9E-D7D9-6494-4713-EA89D0F90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F3D774-820E-FFD2-663C-4442B2804D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0BB235-E548-F204-D2D4-4DA9332B42D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D7BCBE0-EA47-74A0-0D9F-9F98639A25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CA8443F-3445-5FCE-650C-1286B7173C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앞선 이미지 </a:t>
            </a:r>
            <a:r>
              <a:rPr lang="ko-KR" altLang="en-US" sz="1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캡셔닝</a:t>
            </a:r>
            <a:r>
              <a:rPr lang="ko-KR" altLang="en-US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모델들을 </a:t>
            </a:r>
            <a:r>
              <a:rPr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video </a:t>
            </a:r>
            <a:r>
              <a:rPr lang="ko-KR" altLang="en-US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데이터에 적용한 모델이다</a:t>
            </a:r>
            <a:r>
              <a:rPr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→ “한 단어가 출력되었을 때 다음에 어느 장면을 봐야 돼</a:t>
            </a:r>
            <a:r>
              <a:rPr lang="en-US" altLang="ko-KR" b="1" dirty="0"/>
              <a:t>?”</a:t>
            </a:r>
            <a:r>
              <a:rPr lang="ko-KR" altLang="en-US" b="1" dirty="0" err="1"/>
              <a:t>를</a:t>
            </a:r>
            <a:r>
              <a:rPr lang="ko-KR" altLang="en-US" b="1" dirty="0"/>
              <a:t> </a:t>
            </a:r>
            <a:r>
              <a:rPr lang="en" altLang="ko-Kore-KR" b="1" dirty="0"/>
              <a:t>attention</a:t>
            </a:r>
            <a:r>
              <a:rPr lang="ko-KR" altLang="en-US" b="1" dirty="0" err="1"/>
              <a:t>으로</a:t>
            </a:r>
            <a:r>
              <a:rPr lang="ko-KR" altLang="en-US" b="1" dirty="0"/>
              <a:t> 구현하고 있다</a:t>
            </a:r>
            <a:r>
              <a:rPr lang="en-US" altLang="ko-KR" b="1" dirty="0"/>
              <a:t>.</a:t>
            </a:r>
            <a:endParaRPr lang="ko-KR" altLang="en-US" dirty="0"/>
          </a:p>
          <a:p>
            <a:r>
              <a:rPr lang="ko-KR" altLang="en-US" dirty="0"/>
              <a:t>영상을 잘 설명하는 다음 단어를 출력하기 위해 직전 정보와 유사성을 고려하고 직전 단어를 반영한다</a:t>
            </a:r>
            <a:r>
              <a:rPr lang="en-US" altLang="ko-KR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9A1292-8B57-FF72-28D7-6F0290A0CF9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93D9F7-69CC-3A66-8E0E-E184D187EB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679010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BADD8-0A1B-C00A-05CD-BB88AD66D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C56B7F6-A533-B3AC-A8B3-7544C2B28E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95042D-D97F-ADFE-E99E-6242B32EBC7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5D1CB09-10D9-9E73-9B03-05180AE724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35FEBAC-25BF-7A1F-718D-8F54A636BD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>
              <a:lnSpc>
                <a:spcPct val="150000"/>
              </a:lnSpc>
            </a:pPr>
            <a:r>
              <a:rPr kumimoji="1"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video </a:t>
            </a:r>
            <a:r>
              <a:rPr kumimoji="1" lang="ko-KR" altLang="en-US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내에는 다양한 </a:t>
            </a:r>
            <a:r>
              <a:rPr kumimoji="1"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modal</a:t>
            </a:r>
            <a:r>
              <a:rPr kumimoji="1" lang="ko-KR" altLang="en-US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이 포함되어 있다</a:t>
            </a:r>
            <a:r>
              <a:rPr kumimoji="1"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2B70ED-4B45-BCE1-E6E8-AB678073DDB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09291-E18C-316A-6FA8-DA33DD36A9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3067334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DB0AC-C7B8-78D2-C3A5-01970A08D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C9B1421-C9EA-DD89-59BB-B3F820E90C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4D2A2C-D5F7-DD4C-49D2-0298712AF89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0E314DA-8D95-A155-6DC5-5C60B50F01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BEDC6F6-22B9-656D-DBF2-FDF0D13C06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" altLang="ko-Kore-KR" dirty="0"/>
              <a:t>[CLS]</a:t>
            </a:r>
            <a:r>
              <a:rPr lang="ko-KR" altLang="en-US" dirty="0"/>
              <a:t>와 </a:t>
            </a:r>
            <a:r>
              <a:rPr lang="en-US" altLang="ko-KR" dirty="0"/>
              <a:t>[</a:t>
            </a:r>
            <a:r>
              <a:rPr lang="en" altLang="ko-Kore-KR" dirty="0"/>
              <a:t>SEP]</a:t>
            </a:r>
            <a:r>
              <a:rPr lang="ko-KR" altLang="en-US" dirty="0"/>
              <a:t>은 </a:t>
            </a:r>
            <a:r>
              <a:rPr lang="en" altLang="ko-Kore-KR" dirty="0"/>
              <a:t>BERT</a:t>
            </a:r>
            <a:r>
              <a:rPr lang="ko-KR" altLang="en-US" dirty="0"/>
              <a:t>에서 사용되는 동일한 토큰으로 </a:t>
            </a:r>
            <a:r>
              <a:rPr lang="en-US" altLang="ko-KR" dirty="0"/>
              <a:t>[</a:t>
            </a:r>
            <a:r>
              <a:rPr lang="ko-KR" altLang="en-US" dirty="0"/>
              <a:t>문장의 시작</a:t>
            </a:r>
            <a:r>
              <a:rPr lang="en-US" altLang="ko-KR" dirty="0"/>
              <a:t>]</a:t>
            </a:r>
            <a:r>
              <a:rPr lang="ko-KR" altLang="en-US" dirty="0"/>
              <a:t>과 </a:t>
            </a:r>
            <a:r>
              <a:rPr lang="en-US" altLang="ko-KR" dirty="0"/>
              <a:t>[</a:t>
            </a:r>
            <a:r>
              <a:rPr lang="ko-KR" altLang="en-US" dirty="0"/>
              <a:t>문장 이미지 분리</a:t>
            </a:r>
            <a:r>
              <a:rPr lang="en-US" altLang="ko-KR" dirty="0"/>
              <a:t>]</a:t>
            </a:r>
            <a:r>
              <a:rPr lang="ko-KR" altLang="en-US" dirty="0" err="1"/>
              <a:t>를</a:t>
            </a:r>
            <a:r>
              <a:rPr lang="ko-KR" altLang="en-US" dirty="0"/>
              <a:t> 의미한다</a:t>
            </a:r>
            <a:r>
              <a:rPr lang="en-US" altLang="ko-KR" dirty="0"/>
              <a:t>. [</a:t>
            </a:r>
            <a:r>
              <a:rPr lang="en" altLang="ko-Kore-KR" dirty="0"/>
              <a:t>END] </a:t>
            </a:r>
            <a:r>
              <a:rPr lang="ko-KR" altLang="en-US" dirty="0"/>
              <a:t>토큰은 이미지가 끝났음을 의미한다</a:t>
            </a:r>
            <a:r>
              <a:rPr lang="en-US" altLang="ko-KR" dirty="0"/>
              <a:t>.</a:t>
            </a:r>
          </a:p>
          <a:p>
            <a:r>
              <a:rPr lang="en" altLang="ko-Kore-KR" dirty="0"/>
              <a:t>BERT </a:t>
            </a:r>
            <a:r>
              <a:rPr lang="ko-KR" altLang="en-US" dirty="0"/>
              <a:t>모델에서 사용되는 토큰 </a:t>
            </a:r>
            <a:r>
              <a:rPr lang="en-US" altLang="ko-KR" dirty="0"/>
              <a:t>: </a:t>
            </a:r>
            <a:r>
              <a:rPr lang="en" altLang="ko-Kore-KR" dirty="0"/>
              <a:t>word </a:t>
            </a:r>
            <a:r>
              <a:rPr lang="ko-KR" altLang="en-US" dirty="0"/>
              <a:t>토큰</a:t>
            </a:r>
            <a:r>
              <a:rPr lang="en-US" altLang="ko-KR" dirty="0"/>
              <a:t>, </a:t>
            </a:r>
            <a:r>
              <a:rPr lang="ko-KR" altLang="en-US" dirty="0" err="1"/>
              <a:t>포지셔널</a:t>
            </a:r>
            <a:r>
              <a:rPr lang="ko-KR" altLang="en-US" dirty="0"/>
              <a:t> </a:t>
            </a:r>
            <a:r>
              <a:rPr lang="ko-KR" altLang="en-US" dirty="0" err="1"/>
              <a:t>임베딩</a:t>
            </a:r>
            <a:r>
              <a:rPr lang="en-US" altLang="ko-KR" dirty="0"/>
              <a:t>(</a:t>
            </a:r>
            <a:r>
              <a:rPr lang="ko-KR" altLang="en-US" dirty="0"/>
              <a:t>위치 정보 </a:t>
            </a:r>
            <a:r>
              <a:rPr lang="en-US" altLang="ko-KR" dirty="0"/>
              <a:t>1,2,3,4…) , </a:t>
            </a:r>
            <a:r>
              <a:rPr lang="ko-KR" altLang="en-US" dirty="0"/>
              <a:t>두 문장 중 어느 문장인지에 대한 토큰</a:t>
            </a:r>
            <a:r>
              <a:rPr lang="en-US" altLang="ko-KR" dirty="0"/>
              <a:t>(</a:t>
            </a:r>
            <a:r>
              <a:rPr lang="en" altLang="ko-Kore-KR" dirty="0"/>
              <a:t>segment embedding)</a:t>
            </a:r>
          </a:p>
          <a:p>
            <a:r>
              <a:rPr lang="en" altLang="ko-Kore-KR" dirty="0"/>
              <a:t>VL-BERT : word </a:t>
            </a:r>
            <a:r>
              <a:rPr lang="ko-KR" altLang="en-US" dirty="0"/>
              <a:t>토큰</a:t>
            </a:r>
            <a:r>
              <a:rPr lang="en-US" altLang="ko-KR" dirty="0"/>
              <a:t>, </a:t>
            </a:r>
            <a:r>
              <a:rPr lang="ko-KR" altLang="en-US" dirty="0" err="1"/>
              <a:t>포지셔널</a:t>
            </a:r>
            <a:r>
              <a:rPr lang="ko-KR" altLang="en-US" dirty="0"/>
              <a:t> </a:t>
            </a:r>
            <a:r>
              <a:rPr lang="ko-KR" altLang="en-US" dirty="0" err="1"/>
              <a:t>임베딩</a:t>
            </a:r>
            <a:r>
              <a:rPr lang="en-US" altLang="ko-KR" dirty="0"/>
              <a:t>, </a:t>
            </a:r>
            <a:r>
              <a:rPr lang="en" altLang="ko-Kore-KR" dirty="0"/>
              <a:t>segment embedding(</a:t>
            </a:r>
            <a:r>
              <a:rPr lang="ko-KR" altLang="en-US" dirty="0"/>
              <a:t>문장인지 이미지인지 표현</a:t>
            </a:r>
            <a:r>
              <a:rPr lang="en-US" altLang="ko-KR" dirty="0"/>
              <a:t>) </a:t>
            </a:r>
            <a:r>
              <a:rPr lang="ko-KR" altLang="en-US" dirty="0"/>
              <a:t>등 세 가지는 </a:t>
            </a:r>
            <a:r>
              <a:rPr lang="en" altLang="ko-Kore-KR" dirty="0"/>
              <a:t>BERT</a:t>
            </a:r>
            <a:r>
              <a:rPr lang="ko-KR" altLang="en-US" dirty="0"/>
              <a:t>와 유사 </a:t>
            </a:r>
            <a:r>
              <a:rPr lang="en-US" altLang="ko-KR" dirty="0"/>
              <a:t>+ </a:t>
            </a:r>
            <a:r>
              <a:rPr lang="en" altLang="ko-Kore-KR" dirty="0"/>
              <a:t>visual feature embedding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57AD61-4B56-34F5-6BA8-9EA5AA0FE18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508BA7-3409-2255-5F07-B6556E0894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8324657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DDFE7-DB06-9F6F-46AC-F67916080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56AA77-D1F7-958C-5E5B-675B8DF9A2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D3A38-1F04-E1B1-D792-E9E8E2A4DA1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B2E389F-652F-9C6A-A5C8-EF36E75EF7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94082B6-B694-1773-6036-3E4E26CAF4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>
              <a:buFont typeface="Arial" panose="020B0604020202020204" pitchFamily="34" charset="0"/>
              <a:buChar char="•"/>
            </a:pPr>
            <a:r>
              <a:rPr lang="en" altLang="ko-Kore-KR" dirty="0"/>
              <a:t>loss</a:t>
            </a:r>
          </a:p>
          <a:p>
            <a:r>
              <a:rPr lang="en" altLang="ko-Kore-KR" dirty="0"/>
              <a:t>BERT</a:t>
            </a:r>
            <a:r>
              <a:rPr lang="ko-KR" altLang="en-US" dirty="0"/>
              <a:t>는 </a:t>
            </a:r>
            <a:r>
              <a:rPr lang="en" altLang="ko-Kore-KR" dirty="0"/>
              <a:t>MLM</a:t>
            </a:r>
            <a:r>
              <a:rPr lang="ko-KR" altLang="en-US" dirty="0"/>
              <a:t>과 </a:t>
            </a:r>
            <a:r>
              <a:rPr lang="en" altLang="ko-Kore-KR" dirty="0"/>
              <a:t>NSP </a:t>
            </a:r>
            <a:r>
              <a:rPr lang="ko-KR" altLang="en-US" dirty="0"/>
              <a:t>두 가지 태스크를 통해 </a:t>
            </a:r>
            <a:r>
              <a:rPr lang="en" altLang="ko-Kore-KR" dirty="0"/>
              <a:t>loss </a:t>
            </a:r>
            <a:r>
              <a:rPr lang="ko-KR" altLang="en-US" dirty="0"/>
              <a:t>계산한다</a:t>
            </a:r>
            <a:r>
              <a:rPr lang="en-US" altLang="ko-KR" dirty="0"/>
              <a:t>.</a:t>
            </a:r>
          </a:p>
          <a:p>
            <a:r>
              <a:rPr lang="en" altLang="ko-Kore-KR" dirty="0"/>
              <a:t>MLM : VL-BERT</a:t>
            </a:r>
            <a:r>
              <a:rPr lang="ko-KR" altLang="en-US" dirty="0"/>
              <a:t>는 </a:t>
            </a:r>
            <a:r>
              <a:rPr lang="en" altLang="ko-Kore-KR" dirty="0"/>
              <a:t>BERT</a:t>
            </a:r>
            <a:r>
              <a:rPr lang="ko-KR" altLang="en-US" dirty="0"/>
              <a:t>와 동일한 </a:t>
            </a:r>
            <a:r>
              <a:rPr lang="en" altLang="ko-Kore-KR" dirty="0"/>
              <a:t>MLM</a:t>
            </a:r>
            <a:r>
              <a:rPr lang="ko-KR" altLang="en-US" dirty="0"/>
              <a:t>을 동일하게 사용하여 단어 뚫어 놓고 예측하여 학습한다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</a:t>
            </a:r>
            <a:r>
              <a:rPr lang="en" altLang="ko-Kore-KR" dirty="0"/>
              <a:t>visual signal</a:t>
            </a:r>
            <a:r>
              <a:rPr lang="ko-KR" altLang="en-US" dirty="0"/>
              <a:t>이 같이 입력되기 때문에 </a:t>
            </a:r>
            <a:r>
              <a:rPr lang="en" altLang="ko-Kore-KR" dirty="0"/>
              <a:t>MASK </a:t>
            </a:r>
            <a:r>
              <a:rPr lang="ko-KR" altLang="en-US" dirty="0"/>
              <a:t>추론에 활용될 수 있다는 점이 기존 </a:t>
            </a:r>
            <a:r>
              <a:rPr lang="en" altLang="ko-Kore-KR" dirty="0"/>
              <a:t>BERT</a:t>
            </a:r>
            <a:r>
              <a:rPr lang="ko-KR" altLang="en-US" dirty="0"/>
              <a:t>와 차이점이다</a:t>
            </a:r>
            <a:r>
              <a:rPr lang="en-US" altLang="ko-KR" dirty="0"/>
              <a:t>. </a:t>
            </a:r>
            <a:r>
              <a:rPr lang="ko-KR" altLang="en-US" dirty="0"/>
              <a:t>이를 통해 실제 객체에 대한 이미지 정보가 주어지기 때문에 정답과 오답 추론에 훨씬 유리하다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ko-Kore-KR" dirty="0"/>
              <a:t>segment embedding</a:t>
            </a:r>
          </a:p>
          <a:p>
            <a:r>
              <a:rPr lang="en" altLang="ko-Kore-KR" dirty="0"/>
              <a:t>VQA </a:t>
            </a:r>
            <a:r>
              <a:rPr lang="ko-KR" altLang="en-US" dirty="0"/>
              <a:t>시 </a:t>
            </a:r>
            <a:r>
              <a:rPr lang="en" altLang="ko-Kore-KR" dirty="0"/>
              <a:t>segment embedding</a:t>
            </a:r>
            <a:r>
              <a:rPr lang="ko-KR" altLang="en-US" dirty="0"/>
              <a:t>에서 질문은 </a:t>
            </a:r>
            <a:r>
              <a:rPr lang="en" altLang="ko-Kore-KR" dirty="0"/>
              <a:t>A, </a:t>
            </a:r>
            <a:r>
              <a:rPr lang="ko-KR" altLang="en-US" dirty="0"/>
              <a:t>정답은 </a:t>
            </a:r>
            <a:r>
              <a:rPr lang="en" altLang="ko-Kore-KR" dirty="0"/>
              <a:t>B</a:t>
            </a:r>
            <a:r>
              <a:rPr lang="ko-KR" altLang="en-US" dirty="0"/>
              <a:t>로 </a:t>
            </a:r>
            <a:r>
              <a:rPr lang="en" altLang="ko-Kore-KR" dirty="0"/>
              <a:t>embedding</a:t>
            </a:r>
            <a:r>
              <a:rPr lang="ko-KR" altLang="en-US" dirty="0"/>
              <a:t>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CF7701-705B-36F5-BA6B-65131D0C1CC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0C380D-6BDD-D066-0620-DDC1F8D34B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8685328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08BB0-82DE-92E7-A920-6E41FFA87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255917D-235A-DADE-09A5-09BBC017C5F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A07F44-F0CE-E334-1A16-E4A4EC33C07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AC862D6-E536-27FF-E780-6428998F79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D0A3420-6ADC-1140-D389-90151AC28A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" altLang="ko-Kore-KR" dirty="0"/>
              <a:t>[CLS]</a:t>
            </a:r>
            <a:r>
              <a:rPr lang="ko-KR" altLang="en-US" dirty="0"/>
              <a:t>와 </a:t>
            </a:r>
            <a:r>
              <a:rPr lang="en-US" altLang="ko-KR" dirty="0"/>
              <a:t>[</a:t>
            </a:r>
            <a:r>
              <a:rPr lang="en" altLang="ko-Kore-KR" dirty="0"/>
              <a:t>SEP]</a:t>
            </a:r>
            <a:r>
              <a:rPr lang="ko-KR" altLang="en-US" dirty="0"/>
              <a:t>은 </a:t>
            </a:r>
            <a:r>
              <a:rPr lang="en" altLang="ko-Kore-KR" dirty="0"/>
              <a:t>BERT</a:t>
            </a:r>
            <a:r>
              <a:rPr lang="ko-KR" altLang="en-US" dirty="0"/>
              <a:t>에서 사용되는 동일한 토큰으로 </a:t>
            </a:r>
            <a:r>
              <a:rPr lang="en-US" altLang="ko-KR" dirty="0"/>
              <a:t>[</a:t>
            </a:r>
            <a:r>
              <a:rPr lang="ko-KR" altLang="en-US" dirty="0"/>
              <a:t>문장의 시작</a:t>
            </a:r>
            <a:r>
              <a:rPr lang="en-US" altLang="ko-KR" dirty="0"/>
              <a:t>]</a:t>
            </a:r>
            <a:r>
              <a:rPr lang="ko-KR" altLang="en-US" dirty="0"/>
              <a:t>과 </a:t>
            </a:r>
            <a:r>
              <a:rPr lang="en-US" altLang="ko-KR" dirty="0"/>
              <a:t>[</a:t>
            </a:r>
            <a:r>
              <a:rPr lang="ko-KR" altLang="en-US" dirty="0"/>
              <a:t>문장 이미지 분리</a:t>
            </a:r>
            <a:r>
              <a:rPr lang="en-US" altLang="ko-KR" dirty="0"/>
              <a:t>]</a:t>
            </a:r>
            <a:r>
              <a:rPr lang="ko-KR" altLang="en-US" dirty="0" err="1"/>
              <a:t>를</a:t>
            </a:r>
            <a:r>
              <a:rPr lang="ko-KR" altLang="en-US" dirty="0"/>
              <a:t> 의미한다</a:t>
            </a:r>
            <a:r>
              <a:rPr lang="en-US" altLang="ko-KR" dirty="0"/>
              <a:t>. [</a:t>
            </a:r>
            <a:r>
              <a:rPr lang="en" altLang="ko-Kore-KR" dirty="0"/>
              <a:t>END] </a:t>
            </a:r>
            <a:r>
              <a:rPr lang="ko-KR" altLang="en-US" dirty="0"/>
              <a:t>토큰은 이미지가 끝났음을 의미한다</a:t>
            </a:r>
            <a:r>
              <a:rPr lang="en-US" altLang="ko-KR" dirty="0"/>
              <a:t>.</a:t>
            </a:r>
          </a:p>
          <a:p>
            <a:r>
              <a:rPr lang="en" altLang="ko-Kore-KR" dirty="0"/>
              <a:t>BERT </a:t>
            </a:r>
            <a:r>
              <a:rPr lang="ko-KR" altLang="en-US" dirty="0"/>
              <a:t>모델에서 사용되는 토큰 </a:t>
            </a:r>
            <a:r>
              <a:rPr lang="en-US" altLang="ko-KR" dirty="0"/>
              <a:t>: </a:t>
            </a:r>
            <a:r>
              <a:rPr lang="en" altLang="ko-Kore-KR" dirty="0"/>
              <a:t>word </a:t>
            </a:r>
            <a:r>
              <a:rPr lang="ko-KR" altLang="en-US" dirty="0"/>
              <a:t>토큰</a:t>
            </a:r>
            <a:r>
              <a:rPr lang="en-US" altLang="ko-KR" dirty="0"/>
              <a:t>, </a:t>
            </a:r>
            <a:r>
              <a:rPr lang="ko-KR" altLang="en-US" dirty="0" err="1"/>
              <a:t>포지셔널</a:t>
            </a:r>
            <a:r>
              <a:rPr lang="ko-KR" altLang="en-US" dirty="0"/>
              <a:t> </a:t>
            </a:r>
            <a:r>
              <a:rPr lang="ko-KR" altLang="en-US" dirty="0" err="1"/>
              <a:t>임베딩</a:t>
            </a:r>
            <a:r>
              <a:rPr lang="en-US" altLang="ko-KR" dirty="0"/>
              <a:t>(</a:t>
            </a:r>
            <a:r>
              <a:rPr lang="ko-KR" altLang="en-US" dirty="0"/>
              <a:t>위치 정보 </a:t>
            </a:r>
            <a:r>
              <a:rPr lang="en-US" altLang="ko-KR" dirty="0"/>
              <a:t>1,2,3,4…) , </a:t>
            </a:r>
            <a:r>
              <a:rPr lang="ko-KR" altLang="en-US" dirty="0"/>
              <a:t>두 문장 중 어느 문장인지에 대한 토큰</a:t>
            </a:r>
            <a:r>
              <a:rPr lang="en-US" altLang="ko-KR" dirty="0"/>
              <a:t>(</a:t>
            </a:r>
            <a:r>
              <a:rPr lang="en" altLang="ko-Kore-KR" dirty="0"/>
              <a:t>segment embedding)</a:t>
            </a:r>
          </a:p>
          <a:p>
            <a:r>
              <a:rPr lang="en" altLang="ko-Kore-KR" dirty="0"/>
              <a:t>VL-BERT : word </a:t>
            </a:r>
            <a:r>
              <a:rPr lang="ko-KR" altLang="en-US" dirty="0"/>
              <a:t>토큰</a:t>
            </a:r>
            <a:r>
              <a:rPr lang="en-US" altLang="ko-KR" dirty="0"/>
              <a:t>, </a:t>
            </a:r>
            <a:r>
              <a:rPr lang="ko-KR" altLang="en-US" dirty="0" err="1"/>
              <a:t>포지셔널</a:t>
            </a:r>
            <a:r>
              <a:rPr lang="ko-KR" altLang="en-US" dirty="0"/>
              <a:t> </a:t>
            </a:r>
            <a:r>
              <a:rPr lang="ko-KR" altLang="en-US" dirty="0" err="1"/>
              <a:t>임베딩</a:t>
            </a:r>
            <a:r>
              <a:rPr lang="en-US" altLang="ko-KR" dirty="0"/>
              <a:t>, </a:t>
            </a:r>
            <a:r>
              <a:rPr lang="en" altLang="ko-Kore-KR" dirty="0"/>
              <a:t>segment embedding(</a:t>
            </a:r>
            <a:r>
              <a:rPr lang="ko-KR" altLang="en-US" dirty="0"/>
              <a:t>문장인지 이미지인지 표현</a:t>
            </a:r>
            <a:r>
              <a:rPr lang="en-US" altLang="ko-KR" dirty="0"/>
              <a:t>) </a:t>
            </a:r>
            <a:r>
              <a:rPr lang="ko-KR" altLang="en-US" dirty="0"/>
              <a:t>등 세 가지는 </a:t>
            </a:r>
            <a:r>
              <a:rPr lang="en" altLang="ko-Kore-KR" dirty="0"/>
              <a:t>BERT</a:t>
            </a:r>
            <a:r>
              <a:rPr lang="ko-KR" altLang="en-US" dirty="0"/>
              <a:t>와 유사 </a:t>
            </a:r>
            <a:r>
              <a:rPr lang="en-US" altLang="ko-KR" dirty="0"/>
              <a:t>+ </a:t>
            </a:r>
            <a:r>
              <a:rPr lang="en" altLang="ko-Kore-KR" dirty="0"/>
              <a:t>visual feature embedding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337C30-EE74-D738-7609-AB45EBF4756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501F73-626E-D552-9511-E0A7616849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9770450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24975-D029-F138-C770-02B9BB8BD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29D3CE9-32C6-6A10-80B3-FCF808470AD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9F86AB-4DD1-8BF4-9C8D-6474E38291E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FF862F1-0043-5DE6-6C52-1BDFCC60D2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FAA5B79-C8EC-4693-242B-45DAB6D5A5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" altLang="ko-Kore-KR" dirty="0"/>
              <a:t>[CLS]</a:t>
            </a:r>
            <a:r>
              <a:rPr lang="ko-KR" altLang="en-US" dirty="0"/>
              <a:t>와 </a:t>
            </a:r>
            <a:r>
              <a:rPr lang="en-US" altLang="ko-KR" dirty="0"/>
              <a:t>[</a:t>
            </a:r>
            <a:r>
              <a:rPr lang="en" altLang="ko-Kore-KR" dirty="0"/>
              <a:t>SEP]</a:t>
            </a:r>
            <a:r>
              <a:rPr lang="ko-KR" altLang="en-US" dirty="0"/>
              <a:t>은 </a:t>
            </a:r>
            <a:r>
              <a:rPr lang="en" altLang="ko-Kore-KR" dirty="0"/>
              <a:t>BERT</a:t>
            </a:r>
            <a:r>
              <a:rPr lang="ko-KR" altLang="en-US" dirty="0"/>
              <a:t>에서 사용되는 동일한 토큰으로 </a:t>
            </a:r>
            <a:r>
              <a:rPr lang="en-US" altLang="ko-KR" dirty="0"/>
              <a:t>[</a:t>
            </a:r>
            <a:r>
              <a:rPr lang="ko-KR" altLang="en-US" dirty="0"/>
              <a:t>문장의 시작</a:t>
            </a:r>
            <a:r>
              <a:rPr lang="en-US" altLang="ko-KR" dirty="0"/>
              <a:t>]</a:t>
            </a:r>
            <a:r>
              <a:rPr lang="ko-KR" altLang="en-US" dirty="0"/>
              <a:t>과 </a:t>
            </a:r>
            <a:r>
              <a:rPr lang="en-US" altLang="ko-KR" dirty="0"/>
              <a:t>[</a:t>
            </a:r>
            <a:r>
              <a:rPr lang="ko-KR" altLang="en-US" dirty="0"/>
              <a:t>문장 이미지 분리</a:t>
            </a:r>
            <a:r>
              <a:rPr lang="en-US" altLang="ko-KR" dirty="0"/>
              <a:t>]</a:t>
            </a:r>
            <a:r>
              <a:rPr lang="ko-KR" altLang="en-US" dirty="0" err="1"/>
              <a:t>를</a:t>
            </a:r>
            <a:r>
              <a:rPr lang="ko-KR" altLang="en-US" dirty="0"/>
              <a:t> 의미한다</a:t>
            </a:r>
            <a:r>
              <a:rPr lang="en-US" altLang="ko-KR" dirty="0"/>
              <a:t>. [</a:t>
            </a:r>
            <a:r>
              <a:rPr lang="en" altLang="ko-Kore-KR" dirty="0"/>
              <a:t>END] </a:t>
            </a:r>
            <a:r>
              <a:rPr lang="ko-KR" altLang="en-US" dirty="0"/>
              <a:t>토큰은 이미지가 끝났음을 의미한다</a:t>
            </a:r>
            <a:r>
              <a:rPr lang="en-US" altLang="ko-KR" dirty="0"/>
              <a:t>.</a:t>
            </a:r>
          </a:p>
          <a:p>
            <a:r>
              <a:rPr lang="en" altLang="ko-Kore-KR" dirty="0"/>
              <a:t>BERT </a:t>
            </a:r>
            <a:r>
              <a:rPr lang="ko-KR" altLang="en-US" dirty="0"/>
              <a:t>모델에서 사용되는 토큰 </a:t>
            </a:r>
            <a:r>
              <a:rPr lang="en-US" altLang="ko-KR" dirty="0"/>
              <a:t>: </a:t>
            </a:r>
            <a:r>
              <a:rPr lang="en" altLang="ko-Kore-KR" dirty="0"/>
              <a:t>word </a:t>
            </a:r>
            <a:r>
              <a:rPr lang="ko-KR" altLang="en-US" dirty="0"/>
              <a:t>토큰</a:t>
            </a:r>
            <a:r>
              <a:rPr lang="en-US" altLang="ko-KR" dirty="0"/>
              <a:t>, </a:t>
            </a:r>
            <a:r>
              <a:rPr lang="ko-KR" altLang="en-US" dirty="0" err="1"/>
              <a:t>포지셔널</a:t>
            </a:r>
            <a:r>
              <a:rPr lang="ko-KR" altLang="en-US" dirty="0"/>
              <a:t> </a:t>
            </a:r>
            <a:r>
              <a:rPr lang="ko-KR" altLang="en-US" dirty="0" err="1"/>
              <a:t>임베딩</a:t>
            </a:r>
            <a:r>
              <a:rPr lang="en-US" altLang="ko-KR" dirty="0"/>
              <a:t>(</a:t>
            </a:r>
            <a:r>
              <a:rPr lang="ko-KR" altLang="en-US" dirty="0"/>
              <a:t>위치 정보 </a:t>
            </a:r>
            <a:r>
              <a:rPr lang="en-US" altLang="ko-KR" dirty="0"/>
              <a:t>1,2,3,4…) , </a:t>
            </a:r>
            <a:r>
              <a:rPr lang="ko-KR" altLang="en-US" dirty="0"/>
              <a:t>두 문장 중 어느 문장인지에 대한 토큰</a:t>
            </a:r>
            <a:r>
              <a:rPr lang="en-US" altLang="ko-KR" dirty="0"/>
              <a:t>(</a:t>
            </a:r>
            <a:r>
              <a:rPr lang="en" altLang="ko-Kore-KR" dirty="0"/>
              <a:t>segment embedding)</a:t>
            </a:r>
          </a:p>
          <a:p>
            <a:r>
              <a:rPr lang="en" altLang="ko-Kore-KR" dirty="0"/>
              <a:t>VL-BERT : word </a:t>
            </a:r>
            <a:r>
              <a:rPr lang="ko-KR" altLang="en-US" dirty="0"/>
              <a:t>토큰</a:t>
            </a:r>
            <a:r>
              <a:rPr lang="en-US" altLang="ko-KR" dirty="0"/>
              <a:t>, </a:t>
            </a:r>
            <a:r>
              <a:rPr lang="ko-KR" altLang="en-US" dirty="0" err="1"/>
              <a:t>포지셔널</a:t>
            </a:r>
            <a:r>
              <a:rPr lang="ko-KR" altLang="en-US" dirty="0"/>
              <a:t> </a:t>
            </a:r>
            <a:r>
              <a:rPr lang="ko-KR" altLang="en-US" dirty="0" err="1"/>
              <a:t>임베딩</a:t>
            </a:r>
            <a:r>
              <a:rPr lang="en-US" altLang="ko-KR" dirty="0"/>
              <a:t>, </a:t>
            </a:r>
            <a:r>
              <a:rPr lang="en" altLang="ko-Kore-KR" dirty="0"/>
              <a:t>segment embedding(</a:t>
            </a:r>
            <a:r>
              <a:rPr lang="ko-KR" altLang="en-US" dirty="0"/>
              <a:t>문장인지 이미지인지 표현</a:t>
            </a:r>
            <a:r>
              <a:rPr lang="en-US" altLang="ko-KR" dirty="0"/>
              <a:t>) </a:t>
            </a:r>
            <a:r>
              <a:rPr lang="ko-KR" altLang="en-US" dirty="0"/>
              <a:t>등 세 가지는 </a:t>
            </a:r>
            <a:r>
              <a:rPr lang="en" altLang="ko-Kore-KR" dirty="0"/>
              <a:t>BERT</a:t>
            </a:r>
            <a:r>
              <a:rPr lang="ko-KR" altLang="en-US" dirty="0"/>
              <a:t>와 유사 </a:t>
            </a:r>
            <a:r>
              <a:rPr lang="en-US" altLang="ko-KR" dirty="0"/>
              <a:t>+ </a:t>
            </a:r>
            <a:r>
              <a:rPr lang="en" altLang="ko-Kore-KR" dirty="0"/>
              <a:t>visual feature embedding</a:t>
            </a:r>
          </a:p>
          <a:p>
            <a:endParaRPr lang="en" altLang="ko-Kore-KR" dirty="0"/>
          </a:p>
          <a:p>
            <a:r>
              <a:rPr lang="ko-KR" altLang="en-US" dirty="0"/>
              <a:t>앞선 텍스트와 유사하게 </a:t>
            </a:r>
            <a:r>
              <a:rPr lang="en" altLang="ko-Kore-KR" dirty="0"/>
              <a:t>MASK</a:t>
            </a:r>
            <a:r>
              <a:rPr lang="ko-KR" altLang="en-US" dirty="0" err="1"/>
              <a:t>를</a:t>
            </a:r>
            <a:r>
              <a:rPr lang="ko-KR" altLang="en-US" dirty="0"/>
              <a:t> 만들어 </a:t>
            </a:r>
            <a:r>
              <a:rPr lang="en" altLang="ko-Kore-KR" dirty="0"/>
              <a:t>MLM</a:t>
            </a:r>
            <a:r>
              <a:rPr lang="ko-KR" altLang="en-US" dirty="0"/>
              <a:t>을 진행하는데 </a:t>
            </a:r>
            <a:r>
              <a:rPr lang="en" altLang="ko-Kore-KR" dirty="0" err="1"/>
              <a:t>bbox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" altLang="ko-Kore-KR" dirty="0"/>
              <a:t>Mask</a:t>
            </a:r>
            <a:r>
              <a:rPr lang="ko-KR" altLang="en-US" dirty="0"/>
              <a:t>로 </a:t>
            </a:r>
            <a:r>
              <a:rPr lang="ko-KR" altLang="en-US" dirty="0" err="1"/>
              <a:t>비워놓고</a:t>
            </a:r>
            <a:r>
              <a:rPr lang="ko-KR" altLang="en-US" dirty="0"/>
              <a:t> 예측을 진행한다</a:t>
            </a:r>
            <a:r>
              <a:rPr lang="en-US" altLang="ko-KR" dirty="0"/>
              <a:t>. </a:t>
            </a:r>
            <a:r>
              <a:rPr lang="ko-KR" altLang="en-US" dirty="0"/>
              <a:t>이때 </a:t>
            </a:r>
            <a:r>
              <a:rPr lang="en" altLang="ko-Kore-KR" dirty="0" err="1"/>
              <a:t>bbox</a:t>
            </a:r>
            <a:r>
              <a:rPr lang="ko-KR" altLang="en-US" dirty="0"/>
              <a:t>에 해당하는 </a:t>
            </a:r>
            <a:r>
              <a:rPr lang="en" altLang="ko-Kore-KR" dirty="0"/>
              <a:t>object</a:t>
            </a:r>
            <a:r>
              <a:rPr lang="ko-KR" altLang="en-US" dirty="0"/>
              <a:t>의 정답은 텍스트처럼 정해져 있지 않기 때문에 </a:t>
            </a:r>
            <a:r>
              <a:rPr lang="en" altLang="ko-Kore-KR" dirty="0"/>
              <a:t>Faster R-CNN</a:t>
            </a:r>
            <a:r>
              <a:rPr lang="ko-KR" altLang="en-US" dirty="0"/>
              <a:t>에서 </a:t>
            </a:r>
            <a:r>
              <a:rPr lang="en" altLang="ko-Kore-KR" dirty="0"/>
              <a:t>classification </a:t>
            </a:r>
            <a:r>
              <a:rPr lang="ko-KR" altLang="en-US" dirty="0"/>
              <a:t>결과를 정답으로 설정하고 </a:t>
            </a:r>
            <a:r>
              <a:rPr lang="en" altLang="ko-Kore-KR" dirty="0"/>
              <a:t>loss</a:t>
            </a:r>
            <a:r>
              <a:rPr lang="ko-KR" altLang="en-US" dirty="0" err="1"/>
              <a:t>를</a:t>
            </a:r>
            <a:r>
              <a:rPr lang="ko-KR" altLang="en-US" dirty="0"/>
              <a:t> 계산한다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" altLang="ko-Kore-KR" dirty="0"/>
              <a:t>Masked </a:t>
            </a:r>
            <a:r>
              <a:rPr lang="en" altLang="ko-Kore-KR" dirty="0" err="1"/>
              <a:t>RoI</a:t>
            </a:r>
            <a:r>
              <a:rPr lang="en" altLang="ko-Kore-KR" dirty="0"/>
              <a:t> Classification</a:t>
            </a:r>
            <a:r>
              <a:rPr lang="ko-KR" altLang="en-US" dirty="0"/>
              <a:t>을 하는데 </a:t>
            </a:r>
            <a:r>
              <a:rPr lang="en" altLang="ko-Kore-KR" dirty="0"/>
              <a:t>visual + </a:t>
            </a:r>
            <a:r>
              <a:rPr lang="en" altLang="ko-Kore-KR" dirty="0" err="1"/>
              <a:t>liinguistic</a:t>
            </a:r>
            <a:r>
              <a:rPr lang="en" altLang="ko-Kore-KR" dirty="0"/>
              <a:t> </a:t>
            </a:r>
            <a:r>
              <a:rPr lang="ko-KR" altLang="en-US" dirty="0"/>
              <a:t>정보를 모두 고려하여 진행한다</a:t>
            </a:r>
            <a:r>
              <a:rPr lang="en-US" altLang="ko-KR" dirty="0"/>
              <a:t>.</a:t>
            </a:r>
          </a:p>
          <a:p>
            <a:endParaRPr lang="en" altLang="ko-Kore-K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BA78D4-235D-1F29-423B-613DB2F9708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3DA46C-5844-3AD4-0FE8-8A400FA074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2870240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FC96F-4594-C0F3-8793-E0439F5E7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1793FBC-5655-E330-9BDC-E04CDAF9E4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1243E8-44EC-5072-EC0D-6BC5526DCF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A574C1F-6E76-9B64-2B20-5B04CBDC7C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69B4C41-4771-DEDA-9234-ABF87527DA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ko-KR" altLang="en-US" dirty="0"/>
              <a:t>첫번째 문제 </a:t>
            </a:r>
            <a:r>
              <a:rPr lang="en-US" altLang="ko-KR" dirty="0"/>
              <a:t>: </a:t>
            </a:r>
            <a:r>
              <a:rPr lang="ko-KR" altLang="en-US" dirty="0"/>
              <a:t>일반적으로 저 빌딩에 언제 가냐</a:t>
            </a:r>
            <a:r>
              <a:rPr lang="en-US" altLang="ko-KR" dirty="0"/>
              <a:t>? → </a:t>
            </a:r>
            <a:r>
              <a:rPr lang="ko-KR" altLang="en-US" dirty="0"/>
              <a:t>일요일</a:t>
            </a:r>
            <a:r>
              <a:rPr lang="en-US" altLang="ko-KR" dirty="0"/>
              <a:t>(</a:t>
            </a:r>
            <a:r>
              <a:rPr lang="ko-KR" altLang="en-US" dirty="0"/>
              <a:t>교회임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답에 해당하는 토큰을 </a:t>
            </a:r>
            <a:r>
              <a:rPr lang="en" altLang="ko-Kore-KR" dirty="0"/>
              <a:t>Mask</a:t>
            </a:r>
            <a:r>
              <a:rPr lang="ko-KR" altLang="en-US" dirty="0"/>
              <a:t>하고 예측 진행</a:t>
            </a:r>
            <a:r>
              <a:rPr lang="en-US" altLang="ko-KR" dirty="0"/>
              <a:t>. 1~2</a:t>
            </a:r>
            <a:r>
              <a:rPr lang="ko-KR" altLang="en-US" dirty="0"/>
              <a:t>개 단어 정도의 쉬운 </a:t>
            </a:r>
            <a:r>
              <a:rPr lang="en" altLang="ko-Kore-KR" dirty="0"/>
              <a:t>task </a:t>
            </a:r>
            <a:r>
              <a:rPr lang="ko-KR" altLang="en-US" dirty="0"/>
              <a:t>위주로 진행함</a:t>
            </a:r>
            <a:r>
              <a:rPr lang="en-US" altLang="ko-KR" dirty="0"/>
              <a:t>. </a:t>
            </a:r>
            <a:endParaRPr lang="en" altLang="ko-Kore-K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F40C00-D2EF-39B2-54AF-B6BF6F1F4D8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F41EB-76F1-ECF5-A534-FDCAF0C06A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5622149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79D70-0178-0612-AE94-4D06EE0B4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D5F5E5-5BFE-DF30-ED3C-A5AE79CF23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4E7D8B-F4CD-531B-9425-F22865E0A51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6461BA6-FBE2-4DDE-3DC2-7D58154CFD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906A377-9F12-50ED-987B-66581D6875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ko-KR" altLang="en-US" dirty="0"/>
              <a:t>첫번째 문제 </a:t>
            </a:r>
            <a:r>
              <a:rPr lang="en-US" altLang="ko-KR" dirty="0"/>
              <a:t>: </a:t>
            </a:r>
            <a:r>
              <a:rPr lang="ko-KR" altLang="en-US" dirty="0"/>
              <a:t>일반적으로 저 빌딩에 언제 가냐</a:t>
            </a:r>
            <a:r>
              <a:rPr lang="en-US" altLang="ko-KR" dirty="0"/>
              <a:t>? → </a:t>
            </a:r>
            <a:r>
              <a:rPr lang="ko-KR" altLang="en-US" dirty="0"/>
              <a:t>일요일</a:t>
            </a:r>
            <a:r>
              <a:rPr lang="en-US" altLang="ko-KR" dirty="0"/>
              <a:t>(</a:t>
            </a:r>
            <a:r>
              <a:rPr lang="ko-KR" altLang="en-US" dirty="0"/>
              <a:t>교회임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답에 해당하는 토큰을 </a:t>
            </a:r>
            <a:r>
              <a:rPr lang="en" altLang="ko-Kore-KR" dirty="0"/>
              <a:t>Mask</a:t>
            </a:r>
            <a:r>
              <a:rPr lang="ko-KR" altLang="en-US" dirty="0"/>
              <a:t>하고 예측 진행</a:t>
            </a:r>
            <a:r>
              <a:rPr lang="en-US" altLang="ko-KR" dirty="0"/>
              <a:t>. 1~2</a:t>
            </a:r>
            <a:r>
              <a:rPr lang="ko-KR" altLang="en-US" dirty="0"/>
              <a:t>개 단어 정도의 쉬운 </a:t>
            </a:r>
            <a:r>
              <a:rPr lang="en" altLang="ko-Kore-KR" dirty="0"/>
              <a:t>task </a:t>
            </a:r>
            <a:r>
              <a:rPr lang="ko-KR" altLang="en-US" dirty="0"/>
              <a:t>위주로 진행함</a:t>
            </a:r>
            <a:r>
              <a:rPr lang="en-US" altLang="ko-KR" dirty="0"/>
              <a:t>. </a:t>
            </a:r>
            <a:endParaRPr lang="en" altLang="ko-Kore-K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2D0176-215C-97BD-D148-FBC6BCA6332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02347-5F2F-4910-922A-309DF4963D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285527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05FF1-113F-574B-DCDD-24259A8C8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C39AE44-F3EC-7ABB-0672-4E8F7C9408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79447E-CBCC-397A-5BFD-E98A8042150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56AAD94-6BF4-4F50-169C-43AA6A0568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0A2A198-2840-9BCD-E057-F15C2F4FB4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ko-KR" altLang="en-US" dirty="0"/>
              <a:t>유사하게 </a:t>
            </a:r>
            <a:r>
              <a:rPr lang="en" altLang="ko-Kore-KR" dirty="0"/>
              <a:t>BERT </a:t>
            </a:r>
            <a:r>
              <a:rPr lang="ko-KR" altLang="en-US" dirty="0"/>
              <a:t>구조이지만 </a:t>
            </a:r>
            <a:r>
              <a:rPr lang="en" altLang="ko-Kore-KR" dirty="0"/>
              <a:t>attention</a:t>
            </a:r>
            <a:r>
              <a:rPr lang="ko-KR" altLang="en-US" dirty="0"/>
              <a:t>을 수정한 모델이다</a:t>
            </a:r>
            <a:r>
              <a:rPr lang="en-US" altLang="ko-KR" dirty="0"/>
              <a:t>.</a:t>
            </a:r>
          </a:p>
          <a:p>
            <a:r>
              <a:rPr lang="en" altLang="ko-Kore-KR" dirty="0"/>
              <a:t>faster R-CNN</a:t>
            </a:r>
            <a:r>
              <a:rPr lang="ko-KR" altLang="en-US" dirty="0"/>
              <a:t>에서 </a:t>
            </a:r>
            <a:r>
              <a:rPr lang="en" altLang="ko-Kore-KR" dirty="0" err="1"/>
              <a:t>bbox</a:t>
            </a:r>
            <a:r>
              <a:rPr lang="ko-KR" altLang="en-US" dirty="0" err="1"/>
              <a:t>를</a:t>
            </a:r>
            <a:r>
              <a:rPr lang="ko-KR" altLang="en-US" dirty="0"/>
              <a:t> 이미지 토큰으로 입력한다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텍스트도 마찬가지로 토큰 형태로 입력한다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" altLang="ko-Kore-KR" dirty="0"/>
              <a:t>co-attention Transformer layer</a:t>
            </a:r>
          </a:p>
          <a:p>
            <a:r>
              <a:rPr lang="ko-KR" altLang="en-US" dirty="0"/>
              <a:t>앞선 </a:t>
            </a:r>
            <a:r>
              <a:rPr lang="en" altLang="ko-Kore-KR" dirty="0"/>
              <a:t>VL-BERT</a:t>
            </a:r>
            <a:r>
              <a:rPr lang="ko-KR" altLang="en-US" dirty="0"/>
              <a:t>모델과 차이가 발생하는 </a:t>
            </a:r>
            <a:r>
              <a:rPr lang="en" altLang="ko-Kore-KR" dirty="0"/>
              <a:t>attention </a:t>
            </a:r>
            <a:r>
              <a:rPr lang="ko-KR" altLang="en-US" dirty="0"/>
              <a:t>파트이다</a:t>
            </a:r>
            <a:r>
              <a:rPr lang="en-US" altLang="ko-KR" dirty="0"/>
              <a:t>. </a:t>
            </a:r>
            <a:r>
              <a:rPr lang="ko-KR" altLang="en-US" dirty="0"/>
              <a:t>이미지와 텍스트를 서로 다른 토큰 셋으로 입력한다</a:t>
            </a:r>
            <a:r>
              <a:rPr lang="en-US" altLang="ko-KR" dirty="0"/>
              <a:t>. </a:t>
            </a:r>
            <a:r>
              <a:rPr lang="ko-KR" altLang="en-US" dirty="0"/>
              <a:t>이때 </a:t>
            </a:r>
            <a:r>
              <a:rPr lang="en" altLang="ko-Kore-KR" dirty="0"/>
              <a:t>query</a:t>
            </a:r>
            <a:r>
              <a:rPr lang="ko-KR" altLang="en-US" dirty="0"/>
              <a:t>는 동일한 토큰에서 사용하되</a:t>
            </a:r>
            <a:r>
              <a:rPr lang="en-US" altLang="ko-KR" dirty="0"/>
              <a:t>, </a:t>
            </a:r>
            <a:r>
              <a:rPr lang="en" altLang="ko-Kore-KR" dirty="0"/>
              <a:t>key, value</a:t>
            </a:r>
            <a:r>
              <a:rPr lang="ko-KR" altLang="en-US" dirty="0" err="1"/>
              <a:t>를</a:t>
            </a:r>
            <a:r>
              <a:rPr lang="ko-KR" altLang="en-US" dirty="0"/>
              <a:t> 다른 토큰에서 가져와서 </a:t>
            </a:r>
            <a:r>
              <a:rPr lang="en" altLang="ko-Kore-KR" dirty="0"/>
              <a:t>attention </a:t>
            </a:r>
            <a:r>
              <a:rPr lang="ko-KR" altLang="en-US" dirty="0"/>
              <a:t>연산을 수행한다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이미지 쿼리와 유사한 텍스트 키를 계산하거나 텍스트 쿼리와 유사한 이미지 키를 계산한다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" altLang="ko-Kore-KR" dirty="0"/>
              <a:t>regular transformer</a:t>
            </a:r>
            <a:r>
              <a:rPr lang="ko-KR" altLang="en-US" dirty="0"/>
              <a:t>와 </a:t>
            </a:r>
            <a:r>
              <a:rPr lang="en" altLang="ko-Kore-KR" dirty="0"/>
              <a:t>co-attention transformer layer</a:t>
            </a:r>
            <a:r>
              <a:rPr lang="ko-KR" altLang="en-US" dirty="0" err="1"/>
              <a:t>를</a:t>
            </a:r>
            <a:r>
              <a:rPr lang="ko-KR" altLang="en-US" dirty="0"/>
              <a:t> 번갈아 진행한다</a:t>
            </a:r>
            <a:r>
              <a:rPr lang="en-US" altLang="ko-KR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75313-1FD8-D847-B115-705D9E6A835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899A86-6D9D-D4CE-59CC-F4ACC9937D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0986860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901E0-5742-85C4-8ACF-8CC2F33F8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A8486F-024A-119B-0779-13C03A21070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77515A-8D5A-32CC-39E0-8540059F784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215CCBD-EA0B-0693-054F-93AF8A392E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C598875-0FE4-F03B-45FD-C92748A85E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" altLang="ko-Kore-KR" dirty="0"/>
              <a:t>MLM</a:t>
            </a:r>
          </a:p>
          <a:p>
            <a:r>
              <a:rPr lang="ko-KR" altLang="en-US" dirty="0"/>
              <a:t>앞선 </a:t>
            </a:r>
            <a:r>
              <a:rPr lang="en" altLang="ko-Kore-KR" dirty="0"/>
              <a:t>VL-BERT</a:t>
            </a:r>
            <a:r>
              <a:rPr lang="ko-KR" altLang="en-US" dirty="0"/>
              <a:t>와 동일하다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이미지는 동일하게 </a:t>
            </a:r>
            <a:r>
              <a:rPr lang="en" altLang="ko-Kore-KR" dirty="0"/>
              <a:t>faster R-CNN </a:t>
            </a:r>
            <a:r>
              <a:rPr lang="ko-KR" altLang="en-US" dirty="0"/>
              <a:t>분류 결과에 대하여 </a:t>
            </a:r>
            <a:r>
              <a:rPr lang="en" altLang="ko-Kore-KR" dirty="0"/>
              <a:t>mask</a:t>
            </a:r>
            <a:r>
              <a:rPr lang="ko-KR" altLang="en-US" dirty="0"/>
              <a:t>로 예측한다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양쪽 단어를 참조해서 학습에 도움을 받는다</a:t>
            </a:r>
            <a:r>
              <a:rPr lang="en-US" altLang="ko-KR" dirty="0"/>
              <a:t>.</a:t>
            </a:r>
          </a:p>
          <a:p>
            <a:r>
              <a:rPr lang="en" altLang="ko-Kore-KR" dirty="0"/>
              <a:t>NSP</a:t>
            </a:r>
          </a:p>
          <a:p>
            <a:r>
              <a:rPr lang="ko-KR" altLang="en-US" dirty="0"/>
              <a:t>여기는 아예 </a:t>
            </a:r>
            <a:r>
              <a:rPr lang="en" altLang="ko-Kore-KR" dirty="0"/>
              <a:t>task</a:t>
            </a:r>
            <a:r>
              <a:rPr lang="ko-KR" altLang="en-US" dirty="0"/>
              <a:t>가 달라져버리는데</a:t>
            </a:r>
            <a:r>
              <a:rPr lang="en-US" altLang="ko-KR" dirty="0"/>
              <a:t>, </a:t>
            </a:r>
            <a:r>
              <a:rPr lang="en" altLang="ko-Kore-KR" dirty="0"/>
              <a:t>next sentence prediction</a:t>
            </a:r>
            <a:r>
              <a:rPr lang="ko-KR" altLang="en-US" dirty="0" err="1"/>
              <a:t>이라기보다는</a:t>
            </a:r>
            <a:r>
              <a:rPr lang="ko-KR" altLang="en-US" dirty="0"/>
              <a:t> 이미지와 </a:t>
            </a:r>
            <a:r>
              <a:rPr lang="en" altLang="ko-Kore-KR" dirty="0"/>
              <a:t>text pair</a:t>
            </a:r>
            <a:r>
              <a:rPr lang="ko-KR" altLang="en-US" dirty="0" err="1"/>
              <a:t>를</a:t>
            </a:r>
            <a:r>
              <a:rPr lang="ko-KR" altLang="en-US" dirty="0"/>
              <a:t> 일치하는 것 절반</a:t>
            </a:r>
            <a:r>
              <a:rPr lang="en-US" altLang="ko-KR" dirty="0"/>
              <a:t>, </a:t>
            </a:r>
            <a:r>
              <a:rPr lang="ko-KR" altLang="en-US" dirty="0"/>
              <a:t>불일치하는 것 절반으로 데이터셋 구성 후 이미지와 텍스트를 한번에 </a:t>
            </a:r>
            <a:r>
              <a:rPr lang="ko-KR" altLang="en-US" dirty="0" err="1"/>
              <a:t>임베딩해서</a:t>
            </a:r>
            <a:r>
              <a:rPr lang="ko-KR" altLang="en-US" dirty="0"/>
              <a:t> </a:t>
            </a:r>
            <a:r>
              <a:rPr lang="en" altLang="ko-Kore-KR" dirty="0"/>
              <a:t>aligned</a:t>
            </a:r>
            <a:r>
              <a:rPr lang="ko-KR" altLang="en-US" dirty="0"/>
              <a:t>과 </a:t>
            </a:r>
            <a:r>
              <a:rPr lang="en" altLang="ko-Kore-KR" dirty="0"/>
              <a:t>not aligned </a:t>
            </a:r>
            <a:r>
              <a:rPr lang="ko-KR" altLang="en-US" dirty="0"/>
              <a:t>여부에 대해 엮어준다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이게 </a:t>
            </a:r>
            <a:r>
              <a:rPr lang="ko-KR" altLang="en-US" dirty="0" err="1"/>
              <a:t>멀티모달에서</a:t>
            </a:r>
            <a:r>
              <a:rPr lang="ko-KR" altLang="en-US" dirty="0"/>
              <a:t> 굉장히 강력하다</a:t>
            </a:r>
            <a:r>
              <a:rPr lang="en-US" altLang="ko-KR" dirty="0"/>
              <a:t>. </a:t>
            </a:r>
            <a:r>
              <a:rPr lang="ko-KR" altLang="en-US" dirty="0"/>
              <a:t>두 가지 정보가 다르게 엮어 있는데 묶어 주는 역할을 한다</a:t>
            </a:r>
            <a:r>
              <a:rPr lang="en-US" altLang="ko-KR" dirty="0"/>
              <a:t>.</a:t>
            </a:r>
          </a:p>
          <a:p>
            <a:r>
              <a:rPr lang="en" altLang="ko-Kore-KR" dirty="0"/>
              <a:t>BERT</a:t>
            </a:r>
            <a:r>
              <a:rPr lang="ko-KR" altLang="en-US" dirty="0"/>
              <a:t>는 </a:t>
            </a:r>
            <a:r>
              <a:rPr lang="en" altLang="ko-Kore-KR" dirty="0"/>
              <a:t>NSP</a:t>
            </a:r>
            <a:r>
              <a:rPr lang="ko-KR" altLang="en-US" dirty="0"/>
              <a:t>가 별로 </a:t>
            </a:r>
            <a:r>
              <a:rPr lang="ko-KR" altLang="en-US" dirty="0" err="1"/>
              <a:t>안중요하지만</a:t>
            </a:r>
            <a:r>
              <a:rPr lang="ko-KR" altLang="en-US" dirty="0"/>
              <a:t> 여기서는 두 </a:t>
            </a:r>
            <a:r>
              <a:rPr lang="en" altLang="ko-Kore-KR" dirty="0"/>
              <a:t>modal</a:t>
            </a:r>
            <a:r>
              <a:rPr lang="ko-KR" altLang="en-US" dirty="0"/>
              <a:t>을 섞어 주는 역할을 하기 때문에 매우 중요하다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→ </a:t>
            </a:r>
            <a:r>
              <a:rPr lang="ko-KR" altLang="en-US" dirty="0"/>
              <a:t>이게 이미지 </a:t>
            </a:r>
            <a:r>
              <a:rPr lang="ko-KR" altLang="en-US" dirty="0" err="1"/>
              <a:t>캡셔닝이</a:t>
            </a:r>
            <a:r>
              <a:rPr lang="ko-KR" altLang="en-US" dirty="0"/>
              <a:t> 아니라 다른 태스크에서 주요하게 사용된다</a:t>
            </a:r>
            <a:r>
              <a:rPr lang="en-US" altLang="ko-KR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E29D0E-B481-62F0-C85F-81F0EDAB3E2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2DDBB-7D7D-8AAC-101F-C21BF977DD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5685797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B6F7D-2A0A-2269-A53A-1E1D92954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85F1124-0CFD-C7E4-031F-4A619C27C8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E45F33-6284-0AF5-5C5F-B9559E1890D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21F5270-69B1-30E0-5D31-5B321E6728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4471A98-E3EF-7651-346D-D1C4D2210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" altLang="ko-Kore-KR" dirty="0"/>
              <a:t>MLM</a:t>
            </a:r>
          </a:p>
          <a:p>
            <a:r>
              <a:rPr lang="ko-KR" altLang="en-US" dirty="0"/>
              <a:t>앞선 </a:t>
            </a:r>
            <a:r>
              <a:rPr lang="en" altLang="ko-Kore-KR" dirty="0"/>
              <a:t>VL-BERT</a:t>
            </a:r>
            <a:r>
              <a:rPr lang="ko-KR" altLang="en-US" dirty="0"/>
              <a:t>와 동일하다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이미지는 동일하게 </a:t>
            </a:r>
            <a:r>
              <a:rPr lang="en" altLang="ko-Kore-KR" dirty="0"/>
              <a:t>faster R-CNN </a:t>
            </a:r>
            <a:r>
              <a:rPr lang="ko-KR" altLang="en-US" dirty="0"/>
              <a:t>분류 결과에 대하여 </a:t>
            </a:r>
            <a:r>
              <a:rPr lang="en" altLang="ko-Kore-KR" dirty="0"/>
              <a:t>mask</a:t>
            </a:r>
            <a:r>
              <a:rPr lang="ko-KR" altLang="en-US" dirty="0"/>
              <a:t>로 예측한다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양쪽 단어를 참조해서 학습에 도움을 받는다</a:t>
            </a:r>
            <a:r>
              <a:rPr lang="en-US" altLang="ko-KR" dirty="0"/>
              <a:t>.</a:t>
            </a:r>
          </a:p>
          <a:p>
            <a:r>
              <a:rPr lang="en" altLang="ko-Kore-KR" dirty="0"/>
              <a:t>NSP</a:t>
            </a:r>
          </a:p>
          <a:p>
            <a:r>
              <a:rPr lang="ko-KR" altLang="en-US" dirty="0"/>
              <a:t>여기는 아예 </a:t>
            </a:r>
            <a:r>
              <a:rPr lang="en" altLang="ko-Kore-KR" dirty="0"/>
              <a:t>task</a:t>
            </a:r>
            <a:r>
              <a:rPr lang="ko-KR" altLang="en-US" dirty="0"/>
              <a:t>가 달라져버리는데</a:t>
            </a:r>
            <a:r>
              <a:rPr lang="en-US" altLang="ko-KR" dirty="0"/>
              <a:t>, </a:t>
            </a:r>
            <a:r>
              <a:rPr lang="en" altLang="ko-Kore-KR" dirty="0"/>
              <a:t>next sentence prediction</a:t>
            </a:r>
            <a:r>
              <a:rPr lang="ko-KR" altLang="en-US" dirty="0" err="1"/>
              <a:t>이라기보다는</a:t>
            </a:r>
            <a:r>
              <a:rPr lang="ko-KR" altLang="en-US" dirty="0"/>
              <a:t> 이미지와 </a:t>
            </a:r>
            <a:r>
              <a:rPr lang="en" altLang="ko-Kore-KR" dirty="0"/>
              <a:t>text pair</a:t>
            </a:r>
            <a:r>
              <a:rPr lang="ko-KR" altLang="en-US" dirty="0" err="1"/>
              <a:t>를</a:t>
            </a:r>
            <a:r>
              <a:rPr lang="ko-KR" altLang="en-US" dirty="0"/>
              <a:t> 일치하는 것 절반</a:t>
            </a:r>
            <a:r>
              <a:rPr lang="en-US" altLang="ko-KR" dirty="0"/>
              <a:t>, </a:t>
            </a:r>
            <a:r>
              <a:rPr lang="ko-KR" altLang="en-US" dirty="0"/>
              <a:t>불일치하는 것 절반으로 데이터셋 구성 후 이미지와 텍스트를 한번에 </a:t>
            </a:r>
            <a:r>
              <a:rPr lang="ko-KR" altLang="en-US" dirty="0" err="1"/>
              <a:t>임베딩해서</a:t>
            </a:r>
            <a:r>
              <a:rPr lang="ko-KR" altLang="en-US" dirty="0"/>
              <a:t> </a:t>
            </a:r>
            <a:r>
              <a:rPr lang="en" altLang="ko-Kore-KR" dirty="0"/>
              <a:t>aligned</a:t>
            </a:r>
            <a:r>
              <a:rPr lang="ko-KR" altLang="en-US" dirty="0"/>
              <a:t>과 </a:t>
            </a:r>
            <a:r>
              <a:rPr lang="en" altLang="ko-Kore-KR" dirty="0"/>
              <a:t>not aligned </a:t>
            </a:r>
            <a:r>
              <a:rPr lang="ko-KR" altLang="en-US" dirty="0"/>
              <a:t>여부에 대해 엮어준다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이게 </a:t>
            </a:r>
            <a:r>
              <a:rPr lang="ko-KR" altLang="en-US" dirty="0" err="1"/>
              <a:t>멀티모달에서</a:t>
            </a:r>
            <a:r>
              <a:rPr lang="ko-KR" altLang="en-US" dirty="0"/>
              <a:t> 굉장히 강력하다</a:t>
            </a:r>
            <a:r>
              <a:rPr lang="en-US" altLang="ko-KR" dirty="0"/>
              <a:t>. </a:t>
            </a:r>
            <a:r>
              <a:rPr lang="ko-KR" altLang="en-US" dirty="0"/>
              <a:t>두 가지 정보가 다르게 엮어 있는데 묶어 주는 역할을 한다</a:t>
            </a:r>
            <a:r>
              <a:rPr lang="en-US" altLang="ko-KR" dirty="0"/>
              <a:t>.</a:t>
            </a:r>
          </a:p>
          <a:p>
            <a:r>
              <a:rPr lang="en" altLang="ko-Kore-KR" dirty="0"/>
              <a:t>BERT</a:t>
            </a:r>
            <a:r>
              <a:rPr lang="ko-KR" altLang="en-US" dirty="0"/>
              <a:t>는 </a:t>
            </a:r>
            <a:r>
              <a:rPr lang="en" altLang="ko-Kore-KR" dirty="0"/>
              <a:t>NSP</a:t>
            </a:r>
            <a:r>
              <a:rPr lang="ko-KR" altLang="en-US" dirty="0"/>
              <a:t>가 별로 </a:t>
            </a:r>
            <a:r>
              <a:rPr lang="ko-KR" altLang="en-US" dirty="0" err="1"/>
              <a:t>안중요하지만</a:t>
            </a:r>
            <a:r>
              <a:rPr lang="ko-KR" altLang="en-US" dirty="0"/>
              <a:t> 여기서는 두 </a:t>
            </a:r>
            <a:r>
              <a:rPr lang="en" altLang="ko-Kore-KR" dirty="0"/>
              <a:t>modal</a:t>
            </a:r>
            <a:r>
              <a:rPr lang="ko-KR" altLang="en-US" dirty="0"/>
              <a:t>을 섞어 주는 역할을 하기 때문에 매우 중요하다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→ </a:t>
            </a:r>
            <a:r>
              <a:rPr lang="ko-KR" altLang="en-US" dirty="0"/>
              <a:t>이게 이미지 </a:t>
            </a:r>
            <a:r>
              <a:rPr lang="ko-KR" altLang="en-US" dirty="0" err="1"/>
              <a:t>캡셔닝이</a:t>
            </a:r>
            <a:r>
              <a:rPr lang="ko-KR" altLang="en-US" dirty="0"/>
              <a:t> 아니라 다른 태스크에서 주요하게 사용된다</a:t>
            </a:r>
            <a:r>
              <a:rPr lang="en-US" altLang="ko-KR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EF8068-9336-45B4-FB55-8E88441742E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64503-6F4A-595F-F18B-0135B00759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50898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81528-76BD-5420-EC81-574D14D6A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6A2E463-1062-CCB9-C043-06985478FE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192B60-3CA2-3758-82DA-BD044E75969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5B0AF51-0010-0597-BF91-0D16633361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FF2E779-D6AD-B5A9-E2F4-E9208274AE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>
              <a:lnSpc>
                <a:spcPct val="150000"/>
              </a:lnSpc>
            </a:pPr>
            <a:r>
              <a:rPr kumimoji="1"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video </a:t>
            </a:r>
            <a:r>
              <a:rPr kumimoji="1" lang="ko-KR" altLang="en-US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내에는 다양한 </a:t>
            </a:r>
            <a:r>
              <a:rPr kumimoji="1"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modal</a:t>
            </a:r>
            <a:r>
              <a:rPr kumimoji="1" lang="ko-KR" altLang="en-US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이 포함되어 있다</a:t>
            </a:r>
            <a:r>
              <a:rPr kumimoji="1"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FB2274-0DEC-8ACD-F72B-D002C489BCC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7A4D8E-41A2-8FC2-0F12-317D13B271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203662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C152E-1AB8-E6DF-FDE8-6795C6EE5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304D1AC-A446-EAC1-26A8-5507C47BCE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7DC12-6350-98E2-C720-929E4DD43D5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6075BC6-E2D1-876C-9E14-3C8446C3D3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272B2F9-4F60-47D2-77A9-5260EDEFD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>
              <a:lnSpc>
                <a:spcPct val="150000"/>
              </a:lnSpc>
            </a:pPr>
            <a:r>
              <a:rPr kumimoji="1"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video </a:t>
            </a:r>
            <a:r>
              <a:rPr kumimoji="1" lang="ko-KR" altLang="en-US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내에는 다양한 </a:t>
            </a:r>
            <a:r>
              <a:rPr kumimoji="1"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modal</a:t>
            </a:r>
            <a:r>
              <a:rPr kumimoji="1" lang="ko-KR" altLang="en-US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이 포함되어 있다</a:t>
            </a:r>
            <a:r>
              <a:rPr kumimoji="1"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724680-B656-2186-16B0-A9B45705FD3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30AE7-EB50-BB83-83A8-ED83AEA32A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340084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1063D-842C-9418-414F-BD633E3CC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2D06AD-442F-BA00-DD3A-DC8B285949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C32D00-AEDF-739B-AEDE-D4C65128311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FF2119-05AA-D73A-87CE-D3EB0AC2EF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083F0EC-52C3-7A58-0BE9-1224531B3D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>
              <a:lnSpc>
                <a:spcPct val="150000"/>
              </a:lnSpc>
            </a:pPr>
            <a:r>
              <a:rPr kumimoji="1"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video </a:t>
            </a:r>
            <a:r>
              <a:rPr kumimoji="1" lang="ko-KR" altLang="en-US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내에는 다양한 </a:t>
            </a:r>
            <a:r>
              <a:rPr kumimoji="1"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modal</a:t>
            </a:r>
            <a:r>
              <a:rPr kumimoji="1" lang="ko-KR" altLang="en-US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이 포함되어 있다</a:t>
            </a:r>
            <a:r>
              <a:rPr kumimoji="1"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9BA04F-F3B9-B033-3CAD-7456E71F3C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F1B67E-7419-D841-2A7D-4D5092ADEA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075939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C14EC-FE5D-48E6-19EF-057BB9236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D9A75C8-E25B-7763-B032-C82A11B5F9E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C7E18B-E364-E80A-8182-EB79A50D2C8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2DE58CD-FF95-9CD6-DE21-AF51B7D986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F0879E3-C342-5E6B-F5FA-41D3E8E4F0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>
              <a:lnSpc>
                <a:spcPct val="150000"/>
              </a:lnSpc>
            </a:pPr>
            <a:r>
              <a:rPr kumimoji="1"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video </a:t>
            </a:r>
            <a:r>
              <a:rPr kumimoji="1" lang="ko-KR" altLang="en-US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내에는 다양한 </a:t>
            </a:r>
            <a:r>
              <a:rPr kumimoji="1"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modal</a:t>
            </a:r>
            <a:r>
              <a:rPr kumimoji="1" lang="ko-KR" altLang="en-US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이 포함되어 있다</a:t>
            </a:r>
            <a:r>
              <a:rPr kumimoji="1"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85F272-CD13-B1CF-2DB3-AF2639FC8F3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C36DFB-D1B9-4632-BC84-0317068AEF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531021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8C197-220D-2852-8BD6-B71A0578A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4BFC9E-0476-3F9D-6E34-A3F11B6B6D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4E754B-6F3B-C447-5AAF-B12751DD585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2A9729D-6BD6-F46B-CA37-0AF7F63AF5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127B8E0-883F-793B-EC66-F062DB65B3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>
              <a:lnSpc>
                <a:spcPct val="150000"/>
              </a:lnSpc>
            </a:pPr>
            <a:r>
              <a:rPr kumimoji="1"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video </a:t>
            </a:r>
            <a:r>
              <a:rPr kumimoji="1" lang="ko-KR" altLang="en-US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내에는 다양한 </a:t>
            </a:r>
            <a:r>
              <a:rPr kumimoji="1"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modal</a:t>
            </a:r>
            <a:r>
              <a:rPr kumimoji="1" lang="ko-KR" altLang="en-US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이 포함되어 있다</a:t>
            </a:r>
            <a:r>
              <a:rPr kumimoji="1"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318345-EE6C-7C20-8AF7-D1A73860EA0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A9C241-FEBB-E5FA-1F6A-E0FA0DE306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110600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3F94C-0697-5A1F-0868-03D26340C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5E8682E-7F29-2B2A-C3C5-656FF17F60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03045F-8A9D-0B1B-8606-33D76965F3A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3B525B2-C99A-70B0-6208-E41E4E757F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E1CDEFE-6257-1E9E-DEB2-D2AFD10E2B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>
              <a:lnSpc>
                <a:spcPct val="150000"/>
              </a:lnSpc>
            </a:pPr>
            <a:r>
              <a:rPr kumimoji="1"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video </a:t>
            </a:r>
            <a:r>
              <a:rPr kumimoji="1" lang="ko-KR" altLang="en-US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내에는 다양한 </a:t>
            </a:r>
            <a:r>
              <a:rPr kumimoji="1"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modal</a:t>
            </a:r>
            <a:r>
              <a:rPr kumimoji="1" lang="ko-KR" altLang="en-US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이 포함되어 있다</a:t>
            </a:r>
            <a:r>
              <a:rPr kumimoji="1"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1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텍스트는 어떻게 예측함</a:t>
            </a:r>
            <a:r>
              <a:rPr kumimoji="1"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? Vocab</a:t>
            </a:r>
            <a:r>
              <a:rPr kumimoji="1" lang="ko-KR" altLang="en-US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에 대해 </a:t>
            </a:r>
            <a:r>
              <a:rPr kumimoji="1"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classification?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7F2C1E-748C-8055-3F5B-EEFAD1C955E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9E47B3-BFD8-2097-4BC0-452F7970BC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5453363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E316-CB01-F2AC-0547-812E8BDCF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FDBAC3-B94C-A64D-6432-B5FC402F405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902792-A5C3-B603-5A76-48CB38F334F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A1181B4-FE03-6460-BFF8-F62C5693B9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7287A58-6428-B310-A429-DACDD4173D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>
              <a:lnSpc>
                <a:spcPct val="150000"/>
              </a:lnSpc>
            </a:pPr>
            <a:r>
              <a:rPr kumimoji="1"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video </a:t>
            </a:r>
            <a:r>
              <a:rPr kumimoji="1" lang="ko-KR" altLang="en-US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내에는 다양한 </a:t>
            </a:r>
            <a:r>
              <a:rPr kumimoji="1"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modal</a:t>
            </a:r>
            <a:r>
              <a:rPr kumimoji="1" lang="ko-KR" altLang="en-US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이 포함되어 있다</a:t>
            </a:r>
            <a:r>
              <a:rPr kumimoji="1"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06273D-29D9-508C-952C-EFADBA82466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291498-4997-2DA5-5844-DE1054762F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803949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BCCA1D-E8DD-01EB-0B88-9CACE98875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E25C4B-B2CF-9163-7CC6-3A55839BA7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420BB1-3B34-8F84-93E5-D74ABAE64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F5A8-44BB-D742-AEEB-F24799852449}" type="datetimeFigureOut">
              <a:rPr kumimoji="1" lang="ko-Kore-KR" altLang="en-US" smtClean="0"/>
              <a:t>2024. 2. 8.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9FF15D-4B5C-32D2-2D33-FACC11EB9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E125B2-9D89-5A2C-6B21-F0CA33FDE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7CA63-A302-0F4C-967E-697964D993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34033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D4CA2-EAFE-A7D3-B178-77286B269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ADC38E-BFC6-7AF0-0AFF-642C996ACA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6F66D0-306D-145C-1332-18E7CBE21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F5A8-44BB-D742-AEEB-F24799852449}" type="datetimeFigureOut">
              <a:rPr kumimoji="1" lang="ko-Kore-KR" altLang="en-US" smtClean="0"/>
              <a:t>2024. 2. 8.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BF794B-FD45-298A-2C63-6112153A8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4602AE-72E9-68DC-0157-4F78AC378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7CA63-A302-0F4C-967E-697964D993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78282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EFA0ED-2112-BE33-011D-55E8C7782B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52B8D1-0E97-9673-4B64-9649A985A6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5F051E-18A4-E250-F2B9-E20C3435C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F5A8-44BB-D742-AEEB-F24799852449}" type="datetimeFigureOut">
              <a:rPr kumimoji="1" lang="ko-Kore-KR" altLang="en-US" smtClean="0"/>
              <a:t>2024. 2. 8.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62F4DA-03B0-7545-4511-BE4D3DC08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EF2222-795C-DA2C-DADB-25518A196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7CA63-A302-0F4C-967E-697964D993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97342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084BD0-1652-30B3-416E-80390DC3D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8FD738-E5B3-0011-E35A-41A1487ED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0D132B-D771-ABAE-297E-D379DEEC1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F5A8-44BB-D742-AEEB-F24799852449}" type="datetimeFigureOut">
              <a:rPr kumimoji="1" lang="ko-Kore-KR" altLang="en-US" smtClean="0"/>
              <a:t>2024. 2. 8.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1B760B-07A3-83AD-F5A3-7082D74C4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0B5F9D-B17A-27EA-64D0-1B132A0C8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7CA63-A302-0F4C-967E-697964D993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86334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197300-1E8D-FA65-EE5B-DCD45C88C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2CFDEB-69A8-5E76-A526-40565DCA39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DC1869-75E4-A2AF-86D3-A59304B6D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F5A8-44BB-D742-AEEB-F24799852449}" type="datetimeFigureOut">
              <a:rPr kumimoji="1" lang="ko-Kore-KR" altLang="en-US" smtClean="0"/>
              <a:t>2024. 2. 8.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D4EA36-7CAB-8B02-461D-9FBF3CA87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A23531-E30A-DECC-233C-557E6B4F2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7CA63-A302-0F4C-967E-697964D993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92133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4230ED-3CBA-9DF1-5437-1E173B388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7841A1-34B0-8058-4B28-063EBE728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3F29C2-BAAF-0B8B-ADB4-E8708681D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F2639F-2791-1BBB-9634-F9E11CEFA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F5A8-44BB-D742-AEEB-F24799852449}" type="datetimeFigureOut">
              <a:rPr kumimoji="1" lang="ko-Kore-KR" altLang="en-US" smtClean="0"/>
              <a:t>2024. 2. 8.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BFBF42-4F14-559E-BDEE-07714B73C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868C35-7317-399C-2C60-0B10C02AE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7CA63-A302-0F4C-967E-697964D993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57891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04DF71-F3CB-1855-BADC-979053D7A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61EA20-9B5B-9B69-E41A-2021F8619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856D83-F406-8FD8-779A-42A4A4729F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77C0FC-5204-DF2B-5BCC-E6497AE3BE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2FD5584-C20D-E5E2-E1EA-57A80EA59E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CA3EA27-B3AD-2454-E68C-5E0702FBE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F5A8-44BB-D742-AEEB-F24799852449}" type="datetimeFigureOut">
              <a:rPr kumimoji="1" lang="ko-Kore-KR" altLang="en-US" smtClean="0"/>
              <a:t>2024. 2. 8.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A54A2B7-2890-4B4A-4DA3-0A98E2D78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96E205D-77BC-8FF0-600C-48EF0E92E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7CA63-A302-0F4C-967E-697964D993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6866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47AA4-5639-60F4-48B3-7E33154E5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5604543-C48B-90B7-9DF5-2A31B9F3A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F5A8-44BB-D742-AEEB-F24799852449}" type="datetimeFigureOut">
              <a:rPr kumimoji="1" lang="ko-Kore-KR" altLang="en-US" smtClean="0"/>
              <a:t>2024. 2. 8.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D11E91-1E78-0E22-34A1-2C6817EA1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E3BB51-2DD8-0676-939F-DFF516EFD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7CA63-A302-0F4C-967E-697964D993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36255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2906415-B4AB-9903-2E17-6A9DD73AE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F5A8-44BB-D742-AEEB-F24799852449}" type="datetimeFigureOut">
              <a:rPr kumimoji="1" lang="ko-Kore-KR" altLang="en-US" smtClean="0"/>
              <a:t>2024. 2. 8.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F60F3F2-8272-48CE-51EA-129E3A1D1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041A1A-0A20-D57C-F6F7-77A10382F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7CA63-A302-0F4C-967E-697964D993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3849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8FC3FD-07C5-A5C8-7D42-9AE13A8AD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FB9494-9E7B-9AED-EF88-2C895F45D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7AF9FF-7B63-7FC3-76F9-525E403073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E9E3E8-F577-21EF-4DAF-E58A25B76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F5A8-44BB-D742-AEEB-F24799852449}" type="datetimeFigureOut">
              <a:rPr kumimoji="1" lang="ko-Kore-KR" altLang="en-US" smtClean="0"/>
              <a:t>2024. 2. 8.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68C9C0-38CC-4E4A-AE2E-194B37B17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3ADB10-B77B-7A04-9CA5-8C1EBFF49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7CA63-A302-0F4C-967E-697964D993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99260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2D5AAA-8C81-7834-3D41-8EB58EB16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37A8E5D-1B5A-8851-5D59-2A83D07529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346D20-1916-437E-C745-F5EED88CDE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563675-BA05-3600-10A8-6204C13BD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F5A8-44BB-D742-AEEB-F24799852449}" type="datetimeFigureOut">
              <a:rPr kumimoji="1" lang="ko-Kore-KR" altLang="en-US" smtClean="0"/>
              <a:t>2024. 2. 8.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367320-E7B1-0CC4-9D61-453682A5D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3F6FC3-924F-2353-66E2-85F4EAAB3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7CA63-A302-0F4C-967E-697964D993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5548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656E1-368C-CD55-0021-BD1BA1735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0E570F-8D29-1C3F-8457-29306F5B0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B0FC07-1867-1FB3-B774-9AE974E5FA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9F5A8-44BB-D742-AEEB-F24799852449}" type="datetimeFigureOut">
              <a:rPr kumimoji="1" lang="ko-Kore-KR" altLang="en-US" smtClean="0"/>
              <a:t>2024. 2. 8.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2EB250-612B-EAFD-393E-4AF6BE2A87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C27F5A-210A-868D-5519-3C4535532A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7CA63-A302-0F4C-967E-697964D9936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81298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59E9A00-25D5-9BE3-F633-101D532DD7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2DE3C8F-D791-FD82-184E-749B853D18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52074"/>
            <a:ext cx="12034434" cy="2387600"/>
          </a:xfrm>
        </p:spPr>
        <p:txBody>
          <a:bodyPr>
            <a:normAutofit/>
          </a:bodyPr>
          <a:lstStyle/>
          <a:p>
            <a:r>
              <a:rPr lang="en" altLang="ko-Kore-KR" b="1" dirty="0">
                <a:effectLst/>
              </a:rPr>
              <a:t>Multimodal Learning I</a:t>
            </a:r>
            <a:endParaRPr kumimoji="1" lang="ko-Kore-KR" altLang="en-US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6CBFF2-B564-08DC-E465-2F676DAF57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3926" y="3429000"/>
            <a:ext cx="9144000" cy="1655762"/>
          </a:xfrm>
        </p:spPr>
        <p:txBody>
          <a:bodyPr>
            <a:normAutofit/>
          </a:bodyPr>
          <a:lstStyle/>
          <a:p>
            <a:r>
              <a:rPr kumimoji="1" lang="en-US" altLang="ko-Kore-KR" sz="1800" dirty="0">
                <a:latin typeface="NanumSquare" panose="020B0600000101010101" pitchFamily="34" charset="-127"/>
                <a:ea typeface="NanumSquare" panose="020B0600000101010101" pitchFamily="34" charset="-127"/>
              </a:rPr>
              <a:t>KUBIG 17</a:t>
            </a:r>
            <a:r>
              <a:rPr kumimoji="1" lang="ko-Kore-KR" altLang="en-US" sz="1800" dirty="0">
                <a:latin typeface="NanumSquare" panose="020B0600000101010101" pitchFamily="34" charset="-127"/>
                <a:ea typeface="NanumSquare" panose="020B0600000101010101" pitchFamily="34" charset="-127"/>
              </a:rPr>
              <a:t>기 임청수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77B40B-D4A3-C8F5-D863-45811406163B}"/>
              </a:ext>
            </a:extLst>
          </p:cNvPr>
          <p:cNvSpPr txBox="1"/>
          <p:nvPr/>
        </p:nvSpPr>
        <p:spPr>
          <a:xfrm>
            <a:off x="8703156" y="106948"/>
            <a:ext cx="6360695" cy="639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ore-KR" sz="1333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BAGIC STUDY COMPUTER VISION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3D4DFE-D198-F008-AE42-3E7779D3FB13}"/>
              </a:ext>
            </a:extLst>
          </p:cNvPr>
          <p:cNvSpPr txBox="1"/>
          <p:nvPr/>
        </p:nvSpPr>
        <p:spPr>
          <a:xfrm>
            <a:off x="1053272" y="1455872"/>
            <a:ext cx="6360695" cy="751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500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KUBIG 24-WINTER </a:t>
            </a:r>
          </a:p>
          <a:p>
            <a:pPr>
              <a:lnSpc>
                <a:spcPct val="150000"/>
              </a:lnSpc>
            </a:pPr>
            <a:r>
              <a:rPr lang="en-US" altLang="ko-Kore-KR" sz="1500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COMPUTER VISION STUDY 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C1F6D2E0-F390-498F-AE27-1DCA03FECE35}"/>
              </a:ext>
            </a:extLst>
          </p:cNvPr>
          <p:cNvSpPr txBox="1"/>
          <p:nvPr/>
        </p:nvSpPr>
        <p:spPr>
          <a:xfrm>
            <a:off x="9824384" y="5838862"/>
            <a:ext cx="4521200" cy="547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sz="1333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Korea Univ. KUBIG</a:t>
            </a: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6B45C654-64BE-FA91-F34D-B958E1813429}"/>
              </a:ext>
            </a:extLst>
          </p:cNvPr>
          <p:cNvSpPr/>
          <p:nvPr/>
        </p:nvSpPr>
        <p:spPr>
          <a:xfrm rot="-10800000">
            <a:off x="960894" y="6447246"/>
            <a:ext cx="10301206" cy="1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sz="1200"/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511E71A8-3016-2D52-77AE-C9B9AC5FC56C}"/>
              </a:ext>
            </a:extLst>
          </p:cNvPr>
          <p:cNvSpPr/>
          <p:nvPr/>
        </p:nvSpPr>
        <p:spPr>
          <a:xfrm rot="-10800000">
            <a:off x="1101853" y="364258"/>
            <a:ext cx="10301206" cy="1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936571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D5B4C-79BC-1A96-2FA0-93A3F713D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3B5AD4BC-7EAC-F954-6CB4-CB90BA7C3FAA}"/>
              </a:ext>
            </a:extLst>
          </p:cNvPr>
          <p:cNvSpPr/>
          <p:nvPr/>
        </p:nvSpPr>
        <p:spPr>
          <a:xfrm rot="-10800000">
            <a:off x="4992000" y="533400"/>
            <a:ext cx="72000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sz="1200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D5E28A4-872E-7B13-4970-EECD23630197}"/>
              </a:ext>
            </a:extLst>
          </p:cNvPr>
          <p:cNvSpPr txBox="1"/>
          <p:nvPr/>
        </p:nvSpPr>
        <p:spPr>
          <a:xfrm>
            <a:off x="558800" y="141779"/>
            <a:ext cx="4521200" cy="599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R" sz="2667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01</a:t>
            </a:r>
            <a:r>
              <a:rPr lang="en-US" sz="2667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. </a:t>
            </a:r>
            <a:r>
              <a:rPr kumimoji="1" lang="en-US" altLang="ko-KR" sz="28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Multimodal Learning I</a:t>
            </a:r>
            <a:endParaRPr lang="en-US" sz="2667" b="1" dirty="0">
              <a:solidFill>
                <a:srgbClr val="2D2D2D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BAE03610-9EF5-BCFF-E728-11E9CB4EB78E}"/>
              </a:ext>
            </a:extLst>
          </p:cNvPr>
          <p:cNvSpPr/>
          <p:nvPr/>
        </p:nvSpPr>
        <p:spPr>
          <a:xfrm rot="-10800000">
            <a:off x="685800" y="6426200"/>
            <a:ext cx="115062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sz="12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359C78D-9D27-02CF-8A99-2503507E5844}"/>
              </a:ext>
            </a:extLst>
          </p:cNvPr>
          <p:cNvSpPr/>
          <p:nvPr/>
        </p:nvSpPr>
        <p:spPr>
          <a:xfrm>
            <a:off x="0" y="177800"/>
            <a:ext cx="406400" cy="6964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7100098A-ABE4-9F15-7B92-5ABAB7A4ACAF}"/>
              </a:ext>
            </a:extLst>
          </p:cNvPr>
          <p:cNvSpPr txBox="1"/>
          <p:nvPr/>
        </p:nvSpPr>
        <p:spPr>
          <a:xfrm>
            <a:off x="10566400" y="6223000"/>
            <a:ext cx="4521200" cy="547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sz="1333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Korea Univ. KUBIG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08DD95-3B24-E761-5A50-8299329AF9BD}"/>
              </a:ext>
            </a:extLst>
          </p:cNvPr>
          <p:cNvSpPr txBox="1"/>
          <p:nvPr/>
        </p:nvSpPr>
        <p:spPr>
          <a:xfrm>
            <a:off x="9245600" y="-149075"/>
            <a:ext cx="6360695" cy="639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ore-KR" sz="1333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BAGIC STUDY COMPUTER VISION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D32727D-3F2D-FAFB-96BC-F7E957AB9F67}"/>
              </a:ext>
            </a:extLst>
          </p:cNvPr>
          <p:cNvSpPr/>
          <p:nvPr/>
        </p:nvSpPr>
        <p:spPr>
          <a:xfrm>
            <a:off x="758721" y="1110736"/>
            <a:ext cx="203200" cy="2031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B84121-6240-842B-C637-10DE27908274}"/>
              </a:ext>
            </a:extLst>
          </p:cNvPr>
          <p:cNvSpPr txBox="1"/>
          <p:nvPr/>
        </p:nvSpPr>
        <p:spPr>
          <a:xfrm>
            <a:off x="1017799" y="1027668"/>
            <a:ext cx="1740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2. LCE model</a:t>
            </a:r>
            <a:endParaRPr kumimoji="1" lang="en-US" altLang="ko-Kore-KR" sz="20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165ECC-F22D-C70F-9306-A08C8416EF83}"/>
              </a:ext>
            </a:extLst>
          </p:cNvPr>
          <p:cNvSpPr txBox="1"/>
          <p:nvPr/>
        </p:nvSpPr>
        <p:spPr>
          <a:xfrm>
            <a:off x="761395" y="1498600"/>
            <a:ext cx="10059005" cy="3939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LCE(noise contrastive estimation) model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은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contrastive learning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을 위해 연구된 모델이다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Contrastive learning :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self-supervised learning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의 주된 학습 방법으로 특정한 기준을 통해 학습 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데이터들간의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유사도를 측정한다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먼저 학습 데이터 간의 비교를 통해 표현 공간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(representation space)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을 학습한다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이를 통해 학습된 표현 공간 상에서 비슷한 데이터는 가깝게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다른 데이터는 멀게 존재하도록 학습되고 결과적으로 학습 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데이터간의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유사도를 표현할 수 있다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/>
              <a:t>개별 데이터를 </a:t>
            </a:r>
            <a:r>
              <a:rPr lang="en" altLang="ko-Kore-KR" sz="1400" dirty="0"/>
              <a:t>instance</a:t>
            </a:r>
            <a:r>
              <a:rPr lang="ko-KR" altLang="en-US" sz="1400" dirty="0" err="1"/>
              <a:t>라고</a:t>
            </a:r>
            <a:r>
              <a:rPr lang="ko-KR" altLang="en-US" sz="1400" dirty="0"/>
              <a:t> 할 때 </a:t>
            </a:r>
            <a:r>
              <a:rPr lang="en" altLang="ko-Kore-KR" sz="1400" dirty="0"/>
              <a:t>instance discrimination</a:t>
            </a:r>
            <a:r>
              <a:rPr lang="ko-KR" altLang="en-US" sz="1400" dirty="0"/>
              <a:t>을 하는 것이 목표이다</a:t>
            </a:r>
            <a:r>
              <a:rPr lang="en-US" altLang="ko-KR" sz="1400" dirty="0"/>
              <a:t>. </a:t>
            </a:r>
            <a:r>
              <a:rPr lang="ko-KR" altLang="en-US" sz="1400" dirty="0"/>
              <a:t>이때 </a:t>
            </a:r>
            <a:r>
              <a:rPr lang="en" altLang="ko-Kore-KR" sz="1400" dirty="0"/>
              <a:t>N</a:t>
            </a:r>
            <a:r>
              <a:rPr lang="ko-KR" altLang="en-US" sz="1400" dirty="0"/>
              <a:t>개의 이미지에 대해 </a:t>
            </a:r>
            <a:r>
              <a:rPr lang="en" altLang="ko-Kore-KR" sz="1400" dirty="0"/>
              <a:t>N-</a:t>
            </a:r>
            <a:r>
              <a:rPr lang="en" altLang="ko-Kore-KR" sz="1400" dirty="0" err="1"/>
              <a:t>classcification</a:t>
            </a:r>
            <a:r>
              <a:rPr lang="ko-KR" altLang="en-US" sz="1400" dirty="0"/>
              <a:t>을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수행한다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7" name="그림 6" descr="스크린샷, 라인, 도표이(가) 표시된 사진&#10;&#10;자동 생성된 설명">
            <a:extLst>
              <a:ext uri="{FF2B5EF4-FFF2-40B4-BE49-F238E27FC236}">
                <a16:creationId xmlns:a16="http://schemas.microsoft.com/office/drawing/2014/main" id="{EE91BC79-52B7-051F-C13F-550645749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4191001"/>
            <a:ext cx="52959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43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E080B-E4EE-C90E-0080-3933CC3BD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2AAD2C5E-7B56-C77A-83CA-5C8C2B0349A3}"/>
              </a:ext>
            </a:extLst>
          </p:cNvPr>
          <p:cNvSpPr/>
          <p:nvPr/>
        </p:nvSpPr>
        <p:spPr>
          <a:xfrm rot="-10800000">
            <a:off x="4992000" y="533400"/>
            <a:ext cx="72000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sz="1200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E006F22-80E7-74C6-D473-824B6AF050DE}"/>
              </a:ext>
            </a:extLst>
          </p:cNvPr>
          <p:cNvSpPr txBox="1"/>
          <p:nvPr/>
        </p:nvSpPr>
        <p:spPr>
          <a:xfrm>
            <a:off x="558800" y="141779"/>
            <a:ext cx="4521200" cy="599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R" sz="2667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01</a:t>
            </a:r>
            <a:r>
              <a:rPr lang="en-US" sz="2667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. </a:t>
            </a:r>
            <a:r>
              <a:rPr kumimoji="1" lang="en-US" altLang="ko-KR" sz="28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Multimodal Learning I</a:t>
            </a:r>
            <a:endParaRPr lang="en-US" sz="2667" b="1" dirty="0">
              <a:solidFill>
                <a:srgbClr val="2D2D2D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C0A01930-2DF7-0933-43A0-2D8C8812AD78}"/>
              </a:ext>
            </a:extLst>
          </p:cNvPr>
          <p:cNvSpPr/>
          <p:nvPr/>
        </p:nvSpPr>
        <p:spPr>
          <a:xfrm rot="-10800000">
            <a:off x="685800" y="6426200"/>
            <a:ext cx="115062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sz="12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BE7B91-E52C-04E0-2EEF-C578AEFE0948}"/>
              </a:ext>
            </a:extLst>
          </p:cNvPr>
          <p:cNvSpPr/>
          <p:nvPr/>
        </p:nvSpPr>
        <p:spPr>
          <a:xfrm>
            <a:off x="0" y="177800"/>
            <a:ext cx="406400" cy="6964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7A7D95A1-F95D-4CF0-8985-63171E3EA762}"/>
              </a:ext>
            </a:extLst>
          </p:cNvPr>
          <p:cNvSpPr txBox="1"/>
          <p:nvPr/>
        </p:nvSpPr>
        <p:spPr>
          <a:xfrm>
            <a:off x="10566400" y="6223000"/>
            <a:ext cx="4521200" cy="547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sz="1333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Korea Univ. KUBIG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B4315C-57EA-0F81-0BE1-DA05AF36EBC9}"/>
              </a:ext>
            </a:extLst>
          </p:cNvPr>
          <p:cNvSpPr txBox="1"/>
          <p:nvPr/>
        </p:nvSpPr>
        <p:spPr>
          <a:xfrm>
            <a:off x="9245600" y="-149075"/>
            <a:ext cx="6360695" cy="639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ore-KR" sz="1333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BAGIC STUDY COMPUTER VISION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B1FA7C5-63BC-F819-6785-92CF17DD6F4B}"/>
              </a:ext>
            </a:extLst>
          </p:cNvPr>
          <p:cNvSpPr/>
          <p:nvPr/>
        </p:nvSpPr>
        <p:spPr>
          <a:xfrm>
            <a:off x="758721" y="1110736"/>
            <a:ext cx="203200" cy="2031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BE764A-974A-427E-6889-0E72D52A2A69}"/>
              </a:ext>
            </a:extLst>
          </p:cNvPr>
          <p:cNvSpPr txBox="1"/>
          <p:nvPr/>
        </p:nvSpPr>
        <p:spPr>
          <a:xfrm>
            <a:off x="1017799" y="1027668"/>
            <a:ext cx="40411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2. LCE model – image captioning</a:t>
            </a:r>
            <a:endParaRPr kumimoji="1" lang="en-US" altLang="ko-Kore-KR" sz="20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DF9E3B-7B68-DF92-4AC8-950A4E9BEA45}"/>
              </a:ext>
            </a:extLst>
          </p:cNvPr>
          <p:cNvSpPr txBox="1"/>
          <p:nvPr/>
        </p:nvSpPr>
        <p:spPr>
          <a:xfrm>
            <a:off x="761395" y="1498600"/>
            <a:ext cx="10059005" cy="4585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LCE model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은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contrastive learning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을 위해 연구된 모델이다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데이터가 많아지면 </a:t>
            </a:r>
            <a:r>
              <a:rPr lang="en" altLang="ko-Kore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N-</a:t>
            </a:r>
            <a:r>
              <a:rPr lang="en" altLang="ko-Kore-KR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classcification</a:t>
            </a:r>
            <a:r>
              <a:rPr lang="en" altLang="ko-Kore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ore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의 연산이 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복잡해지므로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" altLang="ko-Kore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approximate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가 필요하다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이때 </a:t>
            </a:r>
            <a:r>
              <a:rPr lang="en" altLang="ko-Kore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binary classification</a:t>
            </a:r>
            <a:r>
              <a:rPr lang="ko-Kore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형태로 변환한다</a:t>
            </a:r>
            <a:r>
              <a:rPr lang="en-US" altLang="ko-Kore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즉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전체 학습 데이터를 </a:t>
            </a:r>
            <a:r>
              <a:rPr lang="en" altLang="ko-Kore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positive, negative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인 </a:t>
            </a:r>
            <a:r>
              <a:rPr lang="en" altLang="ko-Kore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binary classification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으로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생각하고 임의의 </a:t>
            </a:r>
            <a:r>
              <a:rPr lang="en" altLang="ko-Kore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sample 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안에서 </a:t>
            </a:r>
            <a:r>
              <a:rPr lang="en" altLang="ko-Kore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positive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와 </a:t>
            </a:r>
            <a:r>
              <a:rPr lang="en" altLang="ko-Kore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negative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만 분류하는 것이다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동일한 이미지에 대해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fake probability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를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생성한다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2-1) 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이미지는 픽셀마다 분포를 정의해서 랜덤 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샘플링한다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(y_1 ~ </a:t>
            </a:r>
            <a:r>
              <a:rPr lang="en-US" altLang="ko-KR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y_n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으로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정의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2-2) text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는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vocab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에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uniform distribution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을 정의해서 랜덤 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샘플링한다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샘플이 진짜 분포에서 추출되었는지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(real data) 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가짜 분포에서 추출되었는지 구분하는 모델을 학습한다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분포 간의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Loss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를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줄이면서 가짜 분포를 학습하여 진짜 분포와 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가까워지게끔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학습한다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6104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7BB4B-72E5-388C-60B1-E0268647C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55FAE431-85A7-A4CD-5F9D-8F6467056EC2}"/>
              </a:ext>
            </a:extLst>
          </p:cNvPr>
          <p:cNvSpPr/>
          <p:nvPr/>
        </p:nvSpPr>
        <p:spPr>
          <a:xfrm rot="-10800000">
            <a:off x="4992000" y="533400"/>
            <a:ext cx="72000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sz="1200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F6E3713-E7B6-1A93-E61B-5A50793CD382}"/>
              </a:ext>
            </a:extLst>
          </p:cNvPr>
          <p:cNvSpPr txBox="1"/>
          <p:nvPr/>
        </p:nvSpPr>
        <p:spPr>
          <a:xfrm>
            <a:off x="558800" y="141779"/>
            <a:ext cx="4521200" cy="599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R" sz="2667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01</a:t>
            </a:r>
            <a:r>
              <a:rPr lang="en-US" sz="2667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. </a:t>
            </a:r>
            <a:r>
              <a:rPr kumimoji="1" lang="en-US" altLang="ko-KR" sz="28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Multimodal Learning I</a:t>
            </a:r>
            <a:endParaRPr lang="en-US" sz="2667" b="1" dirty="0">
              <a:solidFill>
                <a:srgbClr val="2D2D2D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A8B18FDC-F02A-DFC2-E8E6-222BA6D0B27E}"/>
              </a:ext>
            </a:extLst>
          </p:cNvPr>
          <p:cNvSpPr/>
          <p:nvPr/>
        </p:nvSpPr>
        <p:spPr>
          <a:xfrm rot="-10800000">
            <a:off x="685800" y="6426200"/>
            <a:ext cx="115062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sz="12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94CC84D-3E1C-2BAD-2B98-42C71DB1B3CC}"/>
              </a:ext>
            </a:extLst>
          </p:cNvPr>
          <p:cNvSpPr/>
          <p:nvPr/>
        </p:nvSpPr>
        <p:spPr>
          <a:xfrm>
            <a:off x="0" y="177800"/>
            <a:ext cx="406400" cy="6964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2F3FD433-415F-55FF-A25B-8446C80D1169}"/>
              </a:ext>
            </a:extLst>
          </p:cNvPr>
          <p:cNvSpPr txBox="1"/>
          <p:nvPr/>
        </p:nvSpPr>
        <p:spPr>
          <a:xfrm>
            <a:off x="10566400" y="6223000"/>
            <a:ext cx="4521200" cy="547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sz="1333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Korea Univ. KUBIG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4BB7D0-B8AA-EC2C-3E63-EF0801106C4A}"/>
              </a:ext>
            </a:extLst>
          </p:cNvPr>
          <p:cNvSpPr txBox="1"/>
          <p:nvPr/>
        </p:nvSpPr>
        <p:spPr>
          <a:xfrm>
            <a:off x="9245600" y="-149075"/>
            <a:ext cx="6360695" cy="639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ore-KR" sz="1333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BAGIC STUDY COMPUTER VISION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FF31435-130B-5676-9BBF-F1D86ACBA91E}"/>
              </a:ext>
            </a:extLst>
          </p:cNvPr>
          <p:cNvSpPr/>
          <p:nvPr/>
        </p:nvSpPr>
        <p:spPr>
          <a:xfrm>
            <a:off x="758721" y="1110736"/>
            <a:ext cx="203200" cy="2031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DA20BF-CE08-9B73-2DF5-9549B78E463D}"/>
              </a:ext>
            </a:extLst>
          </p:cNvPr>
          <p:cNvSpPr txBox="1"/>
          <p:nvPr/>
        </p:nvSpPr>
        <p:spPr>
          <a:xfrm>
            <a:off x="1017799" y="1027668"/>
            <a:ext cx="1740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2. LCE model</a:t>
            </a:r>
            <a:endParaRPr kumimoji="1" lang="en-US" altLang="ko-Kore-KR" sz="20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CB05B4-F7C8-356F-D074-9E55BCD09F9B}"/>
              </a:ext>
            </a:extLst>
          </p:cNvPr>
          <p:cNvSpPr txBox="1"/>
          <p:nvPr/>
        </p:nvSpPr>
        <p:spPr>
          <a:xfrm>
            <a:off x="761395" y="1498600"/>
            <a:ext cx="10059005" cy="2646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-log(x)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로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loss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를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정의하여 유사도가 높을수록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loss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가 작고 유사도가 낮을수록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loss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가 크도록 학습된다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1) 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이미지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+ 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캡션이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pair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로 된 학습 데이터 준비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2) 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가짜 샘플도 준비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똑같은 이미지와 틀린 캡션을 매핑해서 가짜 학습 데이터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pair 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준비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.(hard negative)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3) 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이미지 자체의 정보와 텍스트 자체의 정보를 학습하는 것이 아니라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이미지와 텍스트 간의 관계를 학습하게 강제하므로 이미지 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캡셔닝이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가능해진다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790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3A569-56C1-D295-629C-B8E3ABB14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E76B4EF3-2A8A-0DF6-3224-8A704D3333B6}"/>
              </a:ext>
            </a:extLst>
          </p:cNvPr>
          <p:cNvSpPr/>
          <p:nvPr/>
        </p:nvSpPr>
        <p:spPr>
          <a:xfrm rot="-10800000">
            <a:off x="4992000" y="533400"/>
            <a:ext cx="72000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sz="1200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DA793622-9C5B-4121-B203-5BA2CDED7CD0}"/>
              </a:ext>
            </a:extLst>
          </p:cNvPr>
          <p:cNvSpPr txBox="1"/>
          <p:nvPr/>
        </p:nvSpPr>
        <p:spPr>
          <a:xfrm>
            <a:off x="558800" y="141779"/>
            <a:ext cx="4521200" cy="599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R" sz="2667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01</a:t>
            </a:r>
            <a:r>
              <a:rPr lang="en-US" sz="2667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. </a:t>
            </a:r>
            <a:r>
              <a:rPr kumimoji="1" lang="en-US" altLang="ko-KR" sz="28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Multimodal Learning I</a:t>
            </a:r>
            <a:endParaRPr lang="en-US" sz="2667" b="1" dirty="0">
              <a:solidFill>
                <a:srgbClr val="2D2D2D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19730691-0B17-CA22-803B-3FBCC3096AD7}"/>
              </a:ext>
            </a:extLst>
          </p:cNvPr>
          <p:cNvSpPr/>
          <p:nvPr/>
        </p:nvSpPr>
        <p:spPr>
          <a:xfrm rot="-10800000">
            <a:off x="685800" y="6426200"/>
            <a:ext cx="115062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sz="12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CDF509-65AD-612D-FFE2-C169D9997FD3}"/>
              </a:ext>
            </a:extLst>
          </p:cNvPr>
          <p:cNvSpPr/>
          <p:nvPr/>
        </p:nvSpPr>
        <p:spPr>
          <a:xfrm>
            <a:off x="0" y="177800"/>
            <a:ext cx="406400" cy="6964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D7054443-C2B2-077A-FAB1-28AF871660E5}"/>
              </a:ext>
            </a:extLst>
          </p:cNvPr>
          <p:cNvSpPr txBox="1"/>
          <p:nvPr/>
        </p:nvSpPr>
        <p:spPr>
          <a:xfrm>
            <a:off x="10566400" y="6223000"/>
            <a:ext cx="4521200" cy="547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sz="1333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Korea Univ. KUBIG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71E400-973C-EC8A-CBF5-AA328D6D94A7}"/>
              </a:ext>
            </a:extLst>
          </p:cNvPr>
          <p:cNvSpPr txBox="1"/>
          <p:nvPr/>
        </p:nvSpPr>
        <p:spPr>
          <a:xfrm>
            <a:off x="9245600" y="-149075"/>
            <a:ext cx="6360695" cy="639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ore-KR" sz="1333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BAGIC STUDY COMPUTER VISION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195022-D984-109F-8A1B-1D47ED73606E}"/>
              </a:ext>
            </a:extLst>
          </p:cNvPr>
          <p:cNvSpPr/>
          <p:nvPr/>
        </p:nvSpPr>
        <p:spPr>
          <a:xfrm>
            <a:off x="758721" y="1110736"/>
            <a:ext cx="203200" cy="2031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C72EB6-5DE3-60BC-43B0-3FB6732497BA}"/>
              </a:ext>
            </a:extLst>
          </p:cNvPr>
          <p:cNvSpPr txBox="1"/>
          <p:nvPr/>
        </p:nvSpPr>
        <p:spPr>
          <a:xfrm>
            <a:off x="1017799" y="1027668"/>
            <a:ext cx="3944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3. Show, Attend, and Tell model</a:t>
            </a:r>
            <a:endParaRPr kumimoji="1" lang="en-US" altLang="ko-Kore-KR" sz="20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9F1080-B402-7D33-AD88-AEFC7975D096}"/>
              </a:ext>
            </a:extLst>
          </p:cNvPr>
          <p:cNvSpPr txBox="1"/>
          <p:nvPr/>
        </p:nvSpPr>
        <p:spPr>
          <a:xfrm>
            <a:off x="761395" y="1498600"/>
            <a:ext cx="10059005" cy="329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기존의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RNN 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기반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attention 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방법론에서 시퀀스 데이터를 공간상의 이미지 데이터로 변환하여 적용한 모델이다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이미지를 보여주고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(show), LSTM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에 넣을 때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attention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하면서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(attend), 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공간적 정보가 반영된 설명을 제공한다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.(tell)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매번 같은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image context vector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를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참조했던 이전 논문인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Show and Tell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을 보완했다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매 단어를 예측하는 스텝마다 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어텐션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메커니즘을 통해 다른 분포의 벡터를 생성하여 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디코더의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입력으로 이용한다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loss : 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모든 정답 텍스트가 출력된 후 실제 정답과 오차를 계산한다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기존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RNN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에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attention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을 사용하는 방법론을 그대로 적용하되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input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이 이미지이고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output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은 텍스트라는 점만 바뀐 모델이다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0620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E26A0-9EEF-97A3-641C-CB6B4ABC9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FC8B678F-1EF0-5015-225D-A5B745987EB1}"/>
              </a:ext>
            </a:extLst>
          </p:cNvPr>
          <p:cNvSpPr/>
          <p:nvPr/>
        </p:nvSpPr>
        <p:spPr>
          <a:xfrm rot="-10800000">
            <a:off x="4992000" y="533400"/>
            <a:ext cx="72000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sz="1200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9A8404F-EE74-45DE-2FBD-59C9C90E3375}"/>
              </a:ext>
            </a:extLst>
          </p:cNvPr>
          <p:cNvSpPr txBox="1"/>
          <p:nvPr/>
        </p:nvSpPr>
        <p:spPr>
          <a:xfrm>
            <a:off x="558800" y="141779"/>
            <a:ext cx="4521200" cy="599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R" sz="2667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01</a:t>
            </a:r>
            <a:r>
              <a:rPr lang="en-US" sz="2667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. </a:t>
            </a:r>
            <a:r>
              <a:rPr kumimoji="1" lang="en-US" altLang="ko-KR" sz="28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Multimodal Learning I</a:t>
            </a:r>
            <a:endParaRPr lang="en-US" sz="2667" b="1" dirty="0">
              <a:solidFill>
                <a:srgbClr val="2D2D2D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EFC42AFE-1B69-563C-68A3-476A2B79C518}"/>
              </a:ext>
            </a:extLst>
          </p:cNvPr>
          <p:cNvSpPr/>
          <p:nvPr/>
        </p:nvSpPr>
        <p:spPr>
          <a:xfrm rot="-10800000">
            <a:off x="685800" y="6426200"/>
            <a:ext cx="115062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sz="12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CADF6A-9438-BB62-F948-C3CF20F048FB}"/>
              </a:ext>
            </a:extLst>
          </p:cNvPr>
          <p:cNvSpPr/>
          <p:nvPr/>
        </p:nvSpPr>
        <p:spPr>
          <a:xfrm>
            <a:off x="0" y="177800"/>
            <a:ext cx="406400" cy="6964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AD5E6C9F-1339-58D0-A21E-2C477BDCDFF0}"/>
              </a:ext>
            </a:extLst>
          </p:cNvPr>
          <p:cNvSpPr txBox="1"/>
          <p:nvPr/>
        </p:nvSpPr>
        <p:spPr>
          <a:xfrm>
            <a:off x="10566400" y="6223000"/>
            <a:ext cx="4521200" cy="547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sz="1333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Korea Univ. KUBIG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C8AF24-D6A0-8CF9-B1A6-8C8B5F82BFD6}"/>
              </a:ext>
            </a:extLst>
          </p:cNvPr>
          <p:cNvSpPr txBox="1"/>
          <p:nvPr/>
        </p:nvSpPr>
        <p:spPr>
          <a:xfrm>
            <a:off x="9245600" y="-149075"/>
            <a:ext cx="6360695" cy="639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ore-KR" sz="1333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BAGIC STUDY COMPUTER VISION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0983B9-F7FC-FC14-A7F0-C6CDBC605E9A}"/>
              </a:ext>
            </a:extLst>
          </p:cNvPr>
          <p:cNvSpPr/>
          <p:nvPr/>
        </p:nvSpPr>
        <p:spPr>
          <a:xfrm>
            <a:off x="758721" y="1110736"/>
            <a:ext cx="203200" cy="2031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91778C-0A8E-FB1C-7B4D-EA6CD5B859B7}"/>
              </a:ext>
            </a:extLst>
          </p:cNvPr>
          <p:cNvSpPr txBox="1"/>
          <p:nvPr/>
        </p:nvSpPr>
        <p:spPr>
          <a:xfrm>
            <a:off x="1017799" y="1012678"/>
            <a:ext cx="4883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3. </a:t>
            </a:r>
            <a:r>
              <a:rPr lang="ko-KR" altLang="en-US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기존 </a:t>
            </a:r>
            <a:r>
              <a:rPr lang="en-US" altLang="ko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RNN attention </a:t>
            </a:r>
            <a:r>
              <a:rPr lang="ko-KR" altLang="en-US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방법론</a:t>
            </a:r>
            <a:r>
              <a:rPr lang="en-US" altLang="ko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</a:t>
            </a:r>
            <a:r>
              <a:rPr lang="ko-KR" altLang="en-US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시간적 순서</a:t>
            </a:r>
            <a:r>
              <a:rPr lang="en-US" altLang="ko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kumimoji="1" lang="en-US" altLang="ko-Kore-KR" sz="20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8AFEE3-BE41-1C59-A714-BCC132061947}"/>
              </a:ext>
            </a:extLst>
          </p:cNvPr>
          <p:cNvSpPr txBox="1"/>
          <p:nvPr/>
        </p:nvSpPr>
        <p:spPr>
          <a:xfrm>
            <a:off x="761395" y="1498600"/>
            <a:ext cx="10059005" cy="329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1. 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이미지들을 순서대로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input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에 입력하면서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hidden state 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업데이트를 진행한다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2. 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마지막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hidden state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는 앞선 모든 이미지 패치의 정보를 담고 있기 때문에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decoder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의 초기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hidden state(s_0)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로 사용한다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3. 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인코더의 모든 </a:t>
            </a:r>
            <a:r>
              <a:rPr lang="en-US" altLang="ko-KR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hidden_state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를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key, 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디코더로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전달된 최종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hidden state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를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query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로 설정하여 유사도를 계산한 후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attention score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를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추출한다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4. </a:t>
            </a:r>
            <a:r>
              <a:rPr lang="en-US" altLang="ko-KR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softmax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를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통해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attention coefficient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를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계산한다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.(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확률값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추출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5. key x attention </a:t>
            </a:r>
            <a:r>
              <a:rPr lang="en-US" altLang="ko-KR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coeifficient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를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weighted sum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하여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attention value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를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계산한다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6. 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계산된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attention score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를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decoder input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으로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사용한다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5" name="그림 4" descr="텍스트, 도표, 라인, 평면도이(가) 표시된 사진&#10;&#10;자동 생성된 설명">
            <a:extLst>
              <a:ext uri="{FF2B5EF4-FFF2-40B4-BE49-F238E27FC236}">
                <a16:creationId xmlns:a16="http://schemas.microsoft.com/office/drawing/2014/main" id="{6487C723-3B9A-9FBF-6497-D98ED7C4E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3914589"/>
            <a:ext cx="4225956" cy="232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24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E7228-F7A6-ADD1-BB56-849829A0F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DD5D9C8B-3429-5A74-4681-C302D3E1D38E}"/>
              </a:ext>
            </a:extLst>
          </p:cNvPr>
          <p:cNvSpPr/>
          <p:nvPr/>
        </p:nvSpPr>
        <p:spPr>
          <a:xfrm rot="-10800000">
            <a:off x="4992000" y="533400"/>
            <a:ext cx="72000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sz="1200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03074CE4-DDDC-0A17-C6EF-7E233EB968B9}"/>
              </a:ext>
            </a:extLst>
          </p:cNvPr>
          <p:cNvSpPr txBox="1"/>
          <p:nvPr/>
        </p:nvSpPr>
        <p:spPr>
          <a:xfrm>
            <a:off x="558800" y="141779"/>
            <a:ext cx="4521200" cy="599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R" sz="2667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01</a:t>
            </a:r>
            <a:r>
              <a:rPr lang="en-US" sz="2667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. </a:t>
            </a:r>
            <a:r>
              <a:rPr kumimoji="1" lang="en-US" altLang="ko-KR" sz="28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Multimodal Learning I</a:t>
            </a:r>
            <a:endParaRPr lang="en-US" sz="2667" b="1" dirty="0">
              <a:solidFill>
                <a:srgbClr val="2D2D2D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0F1ADECF-2A2C-7431-64A0-A94A74D789EE}"/>
              </a:ext>
            </a:extLst>
          </p:cNvPr>
          <p:cNvSpPr/>
          <p:nvPr/>
        </p:nvSpPr>
        <p:spPr>
          <a:xfrm rot="-10800000">
            <a:off x="685800" y="6426200"/>
            <a:ext cx="115062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sz="12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97D89AC-7047-4DD0-DBE4-A4C0B930B468}"/>
              </a:ext>
            </a:extLst>
          </p:cNvPr>
          <p:cNvSpPr/>
          <p:nvPr/>
        </p:nvSpPr>
        <p:spPr>
          <a:xfrm>
            <a:off x="0" y="177800"/>
            <a:ext cx="406400" cy="6964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BBCC4387-6DA6-623E-BDD8-69D8B1E236D2}"/>
              </a:ext>
            </a:extLst>
          </p:cNvPr>
          <p:cNvSpPr txBox="1"/>
          <p:nvPr/>
        </p:nvSpPr>
        <p:spPr>
          <a:xfrm>
            <a:off x="10566400" y="6223000"/>
            <a:ext cx="4521200" cy="547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sz="1333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Korea Univ. KUBIG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12E9BE-3ACE-3B26-3A34-82B4B65DFC1A}"/>
              </a:ext>
            </a:extLst>
          </p:cNvPr>
          <p:cNvSpPr txBox="1"/>
          <p:nvPr/>
        </p:nvSpPr>
        <p:spPr>
          <a:xfrm>
            <a:off x="9245600" y="-149075"/>
            <a:ext cx="6360695" cy="639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ore-KR" sz="1333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BAGIC STUDY COMPUTER VISION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519C33D-126D-7145-6B2A-76DC29CB6037}"/>
              </a:ext>
            </a:extLst>
          </p:cNvPr>
          <p:cNvSpPr/>
          <p:nvPr/>
        </p:nvSpPr>
        <p:spPr>
          <a:xfrm>
            <a:off x="758721" y="1110736"/>
            <a:ext cx="203200" cy="2031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2B2F93-2D67-D9B8-D1ED-8A64BF090D5D}"/>
              </a:ext>
            </a:extLst>
          </p:cNvPr>
          <p:cNvSpPr txBox="1"/>
          <p:nvPr/>
        </p:nvSpPr>
        <p:spPr>
          <a:xfrm>
            <a:off x="1017799" y="1027668"/>
            <a:ext cx="2502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3. Spatial Attention</a:t>
            </a:r>
            <a:endParaRPr kumimoji="1" lang="en-US" altLang="ko-Kore-KR" sz="20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EBA774-89CD-2E66-7F74-FC24802599D0}"/>
              </a:ext>
            </a:extLst>
          </p:cNvPr>
          <p:cNvSpPr txBox="1"/>
          <p:nvPr/>
        </p:nvSpPr>
        <p:spPr>
          <a:xfrm>
            <a:off x="761395" y="1498600"/>
            <a:ext cx="10805765" cy="2969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1. 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전체 이미지에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CNN feature map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을 추출한다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2. feature map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의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cell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값을 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평균내어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decoder hidden state_0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값으로 사용한다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3. hidden_state_0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과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feature map cell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을 각각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query, key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로 설정하고 유사도를 계산하여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attention score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를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추출한다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4. </a:t>
            </a:r>
            <a:r>
              <a:rPr lang="en-US" altLang="ko-KR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softmax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를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통해 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확률값으로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변환 후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feature map cell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을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value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로 설정하여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weighted sum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을 진행하여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context vector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를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추출한다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.(=attention value)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5. context vector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와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hidden state_0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을 반영하여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hidden_state_1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를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추출한다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6. hidden state_1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에서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output y_1(word)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를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추출한다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7. hidden state_1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을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query, </a:t>
            </a:r>
            <a:r>
              <a:rPr lang="en-US" altLang="ko-KR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faeture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map cell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을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key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로 설정하여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context vector 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다시 계산 후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output y_1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과 함께 계산하여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hidden state_2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를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출력한다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</p:txBody>
      </p:sp>
      <p:pic>
        <p:nvPicPr>
          <p:cNvPr id="10" name="그림 9" descr="텍스트, 도표, 라인, 스크린샷이(가) 표시된 사진&#10;&#10;자동 생성된 설명">
            <a:extLst>
              <a:ext uri="{FF2B5EF4-FFF2-40B4-BE49-F238E27FC236}">
                <a16:creationId xmlns:a16="http://schemas.microsoft.com/office/drawing/2014/main" id="{923F6147-DC8D-D0D3-B334-392C89DFA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003" y="4114810"/>
            <a:ext cx="4233133" cy="217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579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85498-41FD-ABDB-221A-E9FD4477F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6746A53E-9973-B73E-9C0E-3597C8775C26}"/>
              </a:ext>
            </a:extLst>
          </p:cNvPr>
          <p:cNvSpPr/>
          <p:nvPr/>
        </p:nvSpPr>
        <p:spPr>
          <a:xfrm rot="-10800000">
            <a:off x="4992000" y="533400"/>
            <a:ext cx="72000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sz="1200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F2B4D3B9-FB9B-7587-213A-47B172E2C209}"/>
              </a:ext>
            </a:extLst>
          </p:cNvPr>
          <p:cNvSpPr txBox="1"/>
          <p:nvPr/>
        </p:nvSpPr>
        <p:spPr>
          <a:xfrm>
            <a:off x="558800" y="141779"/>
            <a:ext cx="4521200" cy="599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R" sz="2667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01</a:t>
            </a:r>
            <a:r>
              <a:rPr lang="en-US" sz="2667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. </a:t>
            </a:r>
            <a:r>
              <a:rPr kumimoji="1" lang="en-US" altLang="ko-KR" sz="28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Multimodal Learning I</a:t>
            </a:r>
            <a:endParaRPr lang="en-US" sz="2667" b="1" dirty="0">
              <a:solidFill>
                <a:srgbClr val="2D2D2D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D70C9D14-316B-C35A-E661-A69BD5F4A9D0}"/>
              </a:ext>
            </a:extLst>
          </p:cNvPr>
          <p:cNvSpPr/>
          <p:nvPr/>
        </p:nvSpPr>
        <p:spPr>
          <a:xfrm rot="-10800000">
            <a:off x="685800" y="6426200"/>
            <a:ext cx="115062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sz="12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07CF356-CE82-36AF-E820-E66B07E263D7}"/>
              </a:ext>
            </a:extLst>
          </p:cNvPr>
          <p:cNvSpPr/>
          <p:nvPr/>
        </p:nvSpPr>
        <p:spPr>
          <a:xfrm>
            <a:off x="0" y="177800"/>
            <a:ext cx="406400" cy="6964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D4653DA8-9430-946E-888E-2EAFC484C7C0}"/>
              </a:ext>
            </a:extLst>
          </p:cNvPr>
          <p:cNvSpPr txBox="1"/>
          <p:nvPr/>
        </p:nvSpPr>
        <p:spPr>
          <a:xfrm>
            <a:off x="10566400" y="6223000"/>
            <a:ext cx="4521200" cy="547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sz="1333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Korea Univ. KUBIG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F2DF18-5558-64AE-417D-D86529C82931}"/>
              </a:ext>
            </a:extLst>
          </p:cNvPr>
          <p:cNvSpPr txBox="1"/>
          <p:nvPr/>
        </p:nvSpPr>
        <p:spPr>
          <a:xfrm>
            <a:off x="9245600" y="-149075"/>
            <a:ext cx="6360695" cy="639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ore-KR" sz="1333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BAGIC STUDY COMPUTER VISION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556DA87-CE65-1227-A4EA-89DE9B9151E6}"/>
              </a:ext>
            </a:extLst>
          </p:cNvPr>
          <p:cNvSpPr/>
          <p:nvPr/>
        </p:nvSpPr>
        <p:spPr>
          <a:xfrm>
            <a:off x="758721" y="1110736"/>
            <a:ext cx="203200" cy="2031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07AD6A-498D-D8D2-CF28-D24C5212CA72}"/>
              </a:ext>
            </a:extLst>
          </p:cNvPr>
          <p:cNvSpPr txBox="1"/>
          <p:nvPr/>
        </p:nvSpPr>
        <p:spPr>
          <a:xfrm>
            <a:off x="1017799" y="1027668"/>
            <a:ext cx="2502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3. Spatial Attention</a:t>
            </a:r>
            <a:endParaRPr kumimoji="1" lang="en-US" altLang="ko-Kore-KR" sz="20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0C9B4-7E5F-0C90-DC8B-C20F33068A5C}"/>
              </a:ext>
            </a:extLst>
          </p:cNvPr>
          <p:cNvSpPr txBox="1"/>
          <p:nvPr/>
        </p:nvSpPr>
        <p:spPr>
          <a:xfrm>
            <a:off x="761395" y="1498600"/>
            <a:ext cx="10805765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query : decoder LSTM hidden state </a:t>
            </a:r>
            <a:r>
              <a:rPr lang="en-US" altLang="ko-KR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h_t</a:t>
            </a:r>
            <a:endParaRPr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key, value : encoder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에서 추출한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local conv feature map cells.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attention value(=context vector) : weighted average of feature map cells.(weight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은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query-key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간의 </a:t>
            </a:r>
            <a:r>
              <a:rPr lang="en-US" altLang="ko-KR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similiarity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사용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5098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879F2-8D8C-A96E-C387-62F8AD4AB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0513125D-1EA6-9536-40DE-F5D42F1775BE}"/>
              </a:ext>
            </a:extLst>
          </p:cNvPr>
          <p:cNvSpPr/>
          <p:nvPr/>
        </p:nvSpPr>
        <p:spPr>
          <a:xfrm rot="-10800000">
            <a:off x="4992000" y="533400"/>
            <a:ext cx="72000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sz="1200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9512BD5-AD59-5956-08AF-336E11D4F02B}"/>
              </a:ext>
            </a:extLst>
          </p:cNvPr>
          <p:cNvSpPr txBox="1"/>
          <p:nvPr/>
        </p:nvSpPr>
        <p:spPr>
          <a:xfrm>
            <a:off x="558800" y="141779"/>
            <a:ext cx="4521200" cy="599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R" sz="2667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01</a:t>
            </a:r>
            <a:r>
              <a:rPr lang="en-US" sz="2667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. </a:t>
            </a:r>
            <a:r>
              <a:rPr kumimoji="1" lang="en-US" altLang="ko-KR" sz="28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Multimodal Learning I</a:t>
            </a:r>
            <a:endParaRPr lang="en-US" sz="2667" b="1" dirty="0">
              <a:solidFill>
                <a:srgbClr val="2D2D2D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F7516020-31A3-F1F9-1654-F34EC90A7478}"/>
              </a:ext>
            </a:extLst>
          </p:cNvPr>
          <p:cNvSpPr/>
          <p:nvPr/>
        </p:nvSpPr>
        <p:spPr>
          <a:xfrm rot="-10800000">
            <a:off x="685800" y="6426200"/>
            <a:ext cx="115062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sz="12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605CE0D-962F-8E5A-8851-7FBC4C60CFAF}"/>
              </a:ext>
            </a:extLst>
          </p:cNvPr>
          <p:cNvSpPr/>
          <p:nvPr/>
        </p:nvSpPr>
        <p:spPr>
          <a:xfrm>
            <a:off x="0" y="177800"/>
            <a:ext cx="406400" cy="6964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4383E11D-3F24-F99D-857E-1265B40CECA6}"/>
              </a:ext>
            </a:extLst>
          </p:cNvPr>
          <p:cNvSpPr txBox="1"/>
          <p:nvPr/>
        </p:nvSpPr>
        <p:spPr>
          <a:xfrm>
            <a:off x="10566400" y="6223000"/>
            <a:ext cx="4521200" cy="547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sz="1333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Korea Univ. KUBIG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56E8A5-B159-FC47-07EE-471BC393F31F}"/>
              </a:ext>
            </a:extLst>
          </p:cNvPr>
          <p:cNvSpPr txBox="1"/>
          <p:nvPr/>
        </p:nvSpPr>
        <p:spPr>
          <a:xfrm>
            <a:off x="9245600" y="-149075"/>
            <a:ext cx="6360695" cy="639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ore-KR" sz="1333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BAGIC STUDY COMPUTER VISION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1BF3BB-8232-64FF-0741-AADD1AEC6D1D}"/>
              </a:ext>
            </a:extLst>
          </p:cNvPr>
          <p:cNvSpPr/>
          <p:nvPr/>
        </p:nvSpPr>
        <p:spPr>
          <a:xfrm>
            <a:off x="758721" y="1110736"/>
            <a:ext cx="203200" cy="2031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5D9367-7500-915D-1F2A-1B28A6444B30}"/>
              </a:ext>
            </a:extLst>
          </p:cNvPr>
          <p:cNvSpPr txBox="1"/>
          <p:nvPr/>
        </p:nvSpPr>
        <p:spPr>
          <a:xfrm>
            <a:off x="1017799" y="1027668"/>
            <a:ext cx="4923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3. attention visualizing and interpreting</a:t>
            </a:r>
            <a:endParaRPr kumimoji="1" lang="en-US" altLang="ko-Kore-KR" sz="20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E1793D-5092-0B2F-DDDB-8C670A47CD1B}"/>
              </a:ext>
            </a:extLst>
          </p:cNvPr>
          <p:cNvSpPr txBox="1"/>
          <p:nvPr/>
        </p:nvSpPr>
        <p:spPr>
          <a:xfrm>
            <a:off x="761395" y="1498600"/>
            <a:ext cx="10805765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‘bird’ word 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출력 시 새가 포함된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cell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을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attention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하고 있음 확인할 수 있다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5" name="그림 4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F0DCB419-FA80-3C70-3BF5-69B4B39B0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21" y="2071166"/>
            <a:ext cx="6858000" cy="2070100"/>
          </a:xfrm>
          <a:prstGeom prst="rect">
            <a:avLst/>
          </a:prstGeom>
        </p:spPr>
      </p:pic>
      <p:pic>
        <p:nvPicPr>
          <p:cNvPr id="10" name="그림 9" descr="스크린샷, 텍스트, 템플릿이(가) 표시된 사진&#10;&#10;자동 생성된 설명">
            <a:extLst>
              <a:ext uri="{FF2B5EF4-FFF2-40B4-BE49-F238E27FC236}">
                <a16:creationId xmlns:a16="http://schemas.microsoft.com/office/drawing/2014/main" id="{BD6DF720-36AB-BC97-62BC-C8123C6B9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4232" y="3899959"/>
            <a:ext cx="4979006" cy="249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740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92CA9-A2EC-ED17-A4FF-FA0CFDE2C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10606562-49E7-E893-5856-4A4DFF85C7D1}"/>
              </a:ext>
            </a:extLst>
          </p:cNvPr>
          <p:cNvSpPr/>
          <p:nvPr/>
        </p:nvSpPr>
        <p:spPr>
          <a:xfrm rot="-10800000">
            <a:off x="4992000" y="533400"/>
            <a:ext cx="72000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sz="1200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193ACA8-574E-89E2-6C39-94CCD7C5433F}"/>
              </a:ext>
            </a:extLst>
          </p:cNvPr>
          <p:cNvSpPr txBox="1"/>
          <p:nvPr/>
        </p:nvSpPr>
        <p:spPr>
          <a:xfrm>
            <a:off x="558800" y="141779"/>
            <a:ext cx="4521200" cy="599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R" sz="2667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01</a:t>
            </a:r>
            <a:r>
              <a:rPr lang="en-US" sz="2667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. </a:t>
            </a:r>
            <a:r>
              <a:rPr kumimoji="1" lang="en-US" altLang="ko-KR" sz="28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Multimodal Learning I</a:t>
            </a:r>
            <a:endParaRPr lang="en-US" sz="2667" b="1" dirty="0">
              <a:solidFill>
                <a:srgbClr val="2D2D2D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F4F51DD8-C535-23C4-209B-BCA4705DAC29}"/>
              </a:ext>
            </a:extLst>
          </p:cNvPr>
          <p:cNvSpPr/>
          <p:nvPr/>
        </p:nvSpPr>
        <p:spPr>
          <a:xfrm rot="-10800000">
            <a:off x="685800" y="6426200"/>
            <a:ext cx="115062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sz="12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5FCA5F4-BF06-B055-20B3-AD665A93F92A}"/>
              </a:ext>
            </a:extLst>
          </p:cNvPr>
          <p:cNvSpPr/>
          <p:nvPr/>
        </p:nvSpPr>
        <p:spPr>
          <a:xfrm>
            <a:off x="0" y="177800"/>
            <a:ext cx="406400" cy="6964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6D4BC82D-FF69-CCD2-B818-7C5403685CA0}"/>
              </a:ext>
            </a:extLst>
          </p:cNvPr>
          <p:cNvSpPr txBox="1"/>
          <p:nvPr/>
        </p:nvSpPr>
        <p:spPr>
          <a:xfrm>
            <a:off x="10566400" y="6223000"/>
            <a:ext cx="4521200" cy="547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sz="1333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Korea Univ. KUBIG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13250F-51CA-3AA2-DA53-0BB4E66BE474}"/>
              </a:ext>
            </a:extLst>
          </p:cNvPr>
          <p:cNvSpPr txBox="1"/>
          <p:nvPr/>
        </p:nvSpPr>
        <p:spPr>
          <a:xfrm>
            <a:off x="9245600" y="-149075"/>
            <a:ext cx="6360695" cy="639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ore-KR" sz="1333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BAGIC STUDY COMPUTER VISION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843EE4-347A-B95B-5D3A-A49F2D9C1B58}"/>
              </a:ext>
            </a:extLst>
          </p:cNvPr>
          <p:cNvSpPr/>
          <p:nvPr/>
        </p:nvSpPr>
        <p:spPr>
          <a:xfrm>
            <a:off x="758721" y="1110736"/>
            <a:ext cx="203200" cy="2031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F0C289-1393-167B-49A1-1D0D17E62140}"/>
              </a:ext>
            </a:extLst>
          </p:cNvPr>
          <p:cNvSpPr txBox="1"/>
          <p:nvPr/>
        </p:nvSpPr>
        <p:spPr>
          <a:xfrm>
            <a:off x="1017799" y="1027668"/>
            <a:ext cx="5261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4. Temporal Attention for video captioning</a:t>
            </a:r>
            <a:endParaRPr kumimoji="1" lang="en-US" altLang="ko-Kore-KR" sz="20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21FDA5-9563-F611-D026-EE34A5339364}"/>
              </a:ext>
            </a:extLst>
          </p:cNvPr>
          <p:cNvSpPr txBox="1"/>
          <p:nvPr/>
        </p:nvSpPr>
        <p:spPr>
          <a:xfrm>
            <a:off x="761395" y="1498600"/>
            <a:ext cx="10805765" cy="2646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비디오가 시퀀스 단위로 나뉘어 이미지로 입력되면 각각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CNN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으로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feature vector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를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추출한다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feature vector 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값을 평균 내어 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디코더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hidden state_0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로 사용하고 앞서 추출한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feature vector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들과 유사도를 계산하여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attention score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을 계산한다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즉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현재 단어를 예측하기 위해 가장 참조해야 하는 장면이 어디인지 찾는 과정이다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softmax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를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통해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attention score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를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확률값으로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변환하고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value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와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weighted sum 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진행하여 최종적으로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attention value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을 계산한다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attention value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와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hidden state_0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를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활용하여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hidden state_1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를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출력한다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hidden state_1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과 직전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word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를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반영하여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y_1(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다음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word)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를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출력한다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2" name="그림 11" descr="텍스트, 도표, 라인이(가) 표시된 사진&#10;&#10;자동 생성된 설명">
            <a:extLst>
              <a:ext uri="{FF2B5EF4-FFF2-40B4-BE49-F238E27FC236}">
                <a16:creationId xmlns:a16="http://schemas.microsoft.com/office/drawing/2014/main" id="{BBC1567F-0ED3-CC0C-1FDF-38C2A54EE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099" y="3511006"/>
            <a:ext cx="4994729" cy="270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705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E4AC1-DA10-BE38-F7BA-A393FAC5F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D051DF83-3FFF-5A9A-992B-390D4F94968B}"/>
              </a:ext>
            </a:extLst>
          </p:cNvPr>
          <p:cNvSpPr/>
          <p:nvPr/>
        </p:nvSpPr>
        <p:spPr>
          <a:xfrm rot="-10800000">
            <a:off x="4992000" y="533400"/>
            <a:ext cx="72000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sz="1200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FB1FBE76-98CA-F622-CAD1-47BF26D935B2}"/>
              </a:ext>
            </a:extLst>
          </p:cNvPr>
          <p:cNvSpPr txBox="1"/>
          <p:nvPr/>
        </p:nvSpPr>
        <p:spPr>
          <a:xfrm>
            <a:off x="558800" y="141779"/>
            <a:ext cx="4521200" cy="599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R" sz="2667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01</a:t>
            </a:r>
            <a:r>
              <a:rPr lang="en-US" sz="2667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. </a:t>
            </a:r>
            <a:r>
              <a:rPr kumimoji="1" lang="en-US" altLang="ko-KR" sz="28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Multimodal Learning I</a:t>
            </a:r>
            <a:endParaRPr lang="en-US" sz="2667" b="1" dirty="0">
              <a:solidFill>
                <a:srgbClr val="2D2D2D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2C23B9E9-FD06-91DC-EB54-D26F1182CC7C}"/>
              </a:ext>
            </a:extLst>
          </p:cNvPr>
          <p:cNvSpPr/>
          <p:nvPr/>
        </p:nvSpPr>
        <p:spPr>
          <a:xfrm rot="-10800000">
            <a:off x="685800" y="6426200"/>
            <a:ext cx="115062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sz="12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0029F2-F053-6FAE-A35C-CF0CBDC3FA79}"/>
              </a:ext>
            </a:extLst>
          </p:cNvPr>
          <p:cNvSpPr/>
          <p:nvPr/>
        </p:nvSpPr>
        <p:spPr>
          <a:xfrm>
            <a:off x="0" y="177800"/>
            <a:ext cx="406400" cy="6964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58957A7A-3D0D-C1D7-DF2C-7C81554BE5C7}"/>
              </a:ext>
            </a:extLst>
          </p:cNvPr>
          <p:cNvSpPr txBox="1"/>
          <p:nvPr/>
        </p:nvSpPr>
        <p:spPr>
          <a:xfrm>
            <a:off x="10566400" y="6223000"/>
            <a:ext cx="4521200" cy="547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sz="1333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Korea Univ. KUBIG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DE7122-73E8-621F-2C90-7876F07FC7FC}"/>
              </a:ext>
            </a:extLst>
          </p:cNvPr>
          <p:cNvSpPr txBox="1"/>
          <p:nvPr/>
        </p:nvSpPr>
        <p:spPr>
          <a:xfrm>
            <a:off x="9245600" y="-149075"/>
            <a:ext cx="6360695" cy="639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ore-KR" sz="1333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BAGIC STUDY COMPUTER VISION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4694FC-8127-E531-AFFC-1EA3C26A746D}"/>
              </a:ext>
            </a:extLst>
          </p:cNvPr>
          <p:cNvSpPr/>
          <p:nvPr/>
        </p:nvSpPr>
        <p:spPr>
          <a:xfrm>
            <a:off x="758721" y="1110736"/>
            <a:ext cx="203200" cy="2031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765DD8-0E3A-7DB4-FDBC-E82559CC2121}"/>
              </a:ext>
            </a:extLst>
          </p:cNvPr>
          <p:cNvSpPr txBox="1"/>
          <p:nvPr/>
        </p:nvSpPr>
        <p:spPr>
          <a:xfrm>
            <a:off x="1017799" y="1027668"/>
            <a:ext cx="5261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4. Temporal Attention for video captioning</a:t>
            </a:r>
            <a:endParaRPr kumimoji="1" lang="en-US" altLang="ko-Kore-KR" sz="20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7C3017-64A6-F643-C8A3-829CD45162A9}"/>
              </a:ext>
            </a:extLst>
          </p:cNvPr>
          <p:cNvSpPr txBox="1"/>
          <p:nvPr/>
        </p:nvSpPr>
        <p:spPr>
          <a:xfrm>
            <a:off x="761395" y="1498600"/>
            <a:ext cx="10805765" cy="1677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query : decoder LSTM hidden state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key, value : frame feature(CNN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을 통해 추출한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embedding - 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역전파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x 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고정된 값 사용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attention value : weighted average of frame features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745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rot="-10800000">
            <a:off x="4992000" y="533400"/>
            <a:ext cx="72000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sz="1200" dirty="0"/>
          </a:p>
        </p:txBody>
      </p:sp>
      <p:sp>
        <p:nvSpPr>
          <p:cNvPr id="4" name="TextBox 4"/>
          <p:cNvSpPr txBox="1"/>
          <p:nvPr/>
        </p:nvSpPr>
        <p:spPr>
          <a:xfrm>
            <a:off x="558800" y="141779"/>
            <a:ext cx="4521200" cy="599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R" sz="2667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01</a:t>
            </a:r>
            <a:r>
              <a:rPr lang="en-US" sz="2667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. </a:t>
            </a:r>
            <a:r>
              <a:rPr kumimoji="1" lang="en-US" altLang="ko-KR" sz="28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Multimodal Learning I</a:t>
            </a:r>
            <a:endParaRPr lang="en-US" sz="2667" b="1" dirty="0">
              <a:solidFill>
                <a:srgbClr val="2D2D2D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24BF801F-71C6-1B92-ED96-6A970AED3406}"/>
              </a:ext>
            </a:extLst>
          </p:cNvPr>
          <p:cNvSpPr/>
          <p:nvPr/>
        </p:nvSpPr>
        <p:spPr>
          <a:xfrm rot="-10800000">
            <a:off x="685800" y="6426200"/>
            <a:ext cx="115062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sz="12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D456C9-8DB2-52BC-2B0C-5FE0961A9A64}"/>
              </a:ext>
            </a:extLst>
          </p:cNvPr>
          <p:cNvSpPr/>
          <p:nvPr/>
        </p:nvSpPr>
        <p:spPr>
          <a:xfrm>
            <a:off x="0" y="177800"/>
            <a:ext cx="406400" cy="6964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968EDB7A-F25C-B033-9213-AE93D0B6C550}"/>
              </a:ext>
            </a:extLst>
          </p:cNvPr>
          <p:cNvSpPr txBox="1"/>
          <p:nvPr/>
        </p:nvSpPr>
        <p:spPr>
          <a:xfrm>
            <a:off x="10566400" y="6223000"/>
            <a:ext cx="4521200" cy="547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sz="1333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Korea Univ. KUBIG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C85618-DF6A-2536-327F-9B2D0C121439}"/>
              </a:ext>
            </a:extLst>
          </p:cNvPr>
          <p:cNvSpPr txBox="1"/>
          <p:nvPr/>
        </p:nvSpPr>
        <p:spPr>
          <a:xfrm>
            <a:off x="9245600" y="-149075"/>
            <a:ext cx="6360695" cy="639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ore-KR" sz="1333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BAGIC STUDY COMPUTER VISION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C8171A1-E52B-54C7-4A49-931132E1E313}"/>
              </a:ext>
            </a:extLst>
          </p:cNvPr>
          <p:cNvSpPr/>
          <p:nvPr/>
        </p:nvSpPr>
        <p:spPr>
          <a:xfrm>
            <a:off x="758721" y="1110736"/>
            <a:ext cx="203200" cy="2031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664B28-3789-A619-6B6E-F108AB873DD8}"/>
              </a:ext>
            </a:extLst>
          </p:cNvPr>
          <p:cNvSpPr txBox="1"/>
          <p:nvPr/>
        </p:nvSpPr>
        <p:spPr>
          <a:xfrm>
            <a:off x="1017799" y="1027668"/>
            <a:ext cx="2887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1. Multimodality</a:t>
            </a:r>
            <a:r>
              <a:rPr kumimoji="1" lang="ko-KR" altLang="en-US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의 개념</a:t>
            </a:r>
            <a:endParaRPr kumimoji="1" lang="en-US" altLang="ko-Kore-KR" sz="20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9A3DB7-5E46-27AC-988F-CEB00DBC661B}"/>
              </a:ext>
            </a:extLst>
          </p:cNvPr>
          <p:cNvSpPr txBox="1"/>
          <p:nvPr/>
        </p:nvSpPr>
        <p:spPr>
          <a:xfrm>
            <a:off x="761395" y="1498600"/>
            <a:ext cx="10059005" cy="159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r>
              <a:rPr kumimoji="1" lang="ko-KR" altLang="en-US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통계학 용어에서 유래된 개념이다</a:t>
            </a:r>
            <a:r>
              <a:rPr kumimoji="1" lang="en-US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r>
              <a:rPr kumimoji="1" lang="ko-KR" altLang="en-US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데이터가 저장되는 방식이 확률분포라고 가정하면 각 데이터들은 하나의 분포를 이룬다</a:t>
            </a:r>
            <a:r>
              <a:rPr kumimoji="1" lang="en-US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r>
              <a:rPr kumimoji="1" lang="ko-KR" altLang="en-US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따라서 </a:t>
            </a:r>
            <a:r>
              <a:rPr kumimoji="1" lang="en-US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visual, audio, text </a:t>
            </a:r>
            <a:r>
              <a:rPr kumimoji="1" lang="ko-KR" altLang="en-US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등은 서로 다른 확률 분포가 된다</a:t>
            </a:r>
            <a:r>
              <a:rPr kumimoji="1" lang="en-US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r>
              <a:rPr kumimoji="1" lang="ko-KR" altLang="en-US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분포가 있으면 가장 높은 점을 </a:t>
            </a:r>
            <a:r>
              <a:rPr kumimoji="1" lang="en-US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mode</a:t>
            </a:r>
            <a:r>
              <a:rPr kumimoji="1" lang="ko-KR" altLang="en-US" sz="1667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라고</a:t>
            </a:r>
            <a:r>
              <a:rPr kumimoji="1" lang="ko-KR" altLang="en-US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 부른다</a:t>
            </a:r>
            <a:r>
              <a:rPr kumimoji="1" lang="en-US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. (local maximum)</a:t>
            </a:r>
          </a:p>
          <a:p>
            <a:pPr>
              <a:lnSpc>
                <a:spcPct val="150000"/>
              </a:lnSpc>
            </a:pPr>
            <a:r>
              <a:rPr kumimoji="1" lang="en-US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r>
              <a:rPr kumimoji="1" lang="ko-KR" altLang="en-US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서로 다른 데이터 분포를 합하여 생긴 여러 개의 </a:t>
            </a:r>
            <a:r>
              <a:rPr kumimoji="1" lang="en-US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mode</a:t>
            </a:r>
            <a:r>
              <a:rPr kumimoji="1" lang="ko-KR" altLang="en-US" sz="1667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를</a:t>
            </a:r>
            <a:r>
              <a:rPr kumimoji="1" lang="ko-KR" altLang="en-US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 동시에 활용하는 것이 </a:t>
            </a:r>
            <a:r>
              <a:rPr kumimoji="1" lang="en-US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multimodality</a:t>
            </a:r>
            <a:r>
              <a:rPr kumimoji="1" lang="ko-KR" altLang="en-US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이다</a:t>
            </a:r>
            <a:r>
              <a:rPr kumimoji="1" lang="en-US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</p:txBody>
      </p:sp>
      <p:pic>
        <p:nvPicPr>
          <p:cNvPr id="11" name="그림 10" descr="그래프, 도표, 라인이(가) 표시된 사진&#10;&#10;자동 생성된 설명">
            <a:extLst>
              <a:ext uri="{FF2B5EF4-FFF2-40B4-BE49-F238E27FC236}">
                <a16:creationId xmlns:a16="http://schemas.microsoft.com/office/drawing/2014/main" id="{EC28C6FB-D648-64BA-9341-CC458FCFB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550" y="3093332"/>
            <a:ext cx="38989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077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7A577-C6B7-59DB-15C4-4EDC3D095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26F68B1E-6349-F5BB-3B3C-41242C46DD65}"/>
              </a:ext>
            </a:extLst>
          </p:cNvPr>
          <p:cNvSpPr/>
          <p:nvPr/>
        </p:nvSpPr>
        <p:spPr>
          <a:xfrm rot="-10800000">
            <a:off x="4992000" y="533400"/>
            <a:ext cx="72000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sz="1200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C36BCB45-1724-D5A4-8455-DDA2206A4676}"/>
              </a:ext>
            </a:extLst>
          </p:cNvPr>
          <p:cNvSpPr txBox="1"/>
          <p:nvPr/>
        </p:nvSpPr>
        <p:spPr>
          <a:xfrm>
            <a:off x="558800" y="141779"/>
            <a:ext cx="4521200" cy="599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R" sz="2667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01</a:t>
            </a:r>
            <a:r>
              <a:rPr lang="en-US" sz="2667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. </a:t>
            </a:r>
            <a:r>
              <a:rPr kumimoji="1" lang="en-US" altLang="ko-KR" sz="28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Multimodal Learning I</a:t>
            </a:r>
            <a:endParaRPr lang="en-US" sz="2667" b="1" dirty="0">
              <a:solidFill>
                <a:srgbClr val="2D2D2D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0F0E7619-B1EB-E100-167B-848970E36426}"/>
              </a:ext>
            </a:extLst>
          </p:cNvPr>
          <p:cNvSpPr/>
          <p:nvPr/>
        </p:nvSpPr>
        <p:spPr>
          <a:xfrm rot="-10800000">
            <a:off x="685800" y="6426200"/>
            <a:ext cx="115062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sz="12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CFB802-E589-7CC5-DE39-CF92FC1BF4C0}"/>
              </a:ext>
            </a:extLst>
          </p:cNvPr>
          <p:cNvSpPr/>
          <p:nvPr/>
        </p:nvSpPr>
        <p:spPr>
          <a:xfrm>
            <a:off x="0" y="177800"/>
            <a:ext cx="406400" cy="6964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76B04981-69E4-AE25-8025-71313B85CDB2}"/>
              </a:ext>
            </a:extLst>
          </p:cNvPr>
          <p:cNvSpPr txBox="1"/>
          <p:nvPr/>
        </p:nvSpPr>
        <p:spPr>
          <a:xfrm>
            <a:off x="10566400" y="6223000"/>
            <a:ext cx="4521200" cy="547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sz="1333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Korea Univ. KUBIG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C4F0A4-468A-B02D-677A-C93572BFED88}"/>
              </a:ext>
            </a:extLst>
          </p:cNvPr>
          <p:cNvSpPr txBox="1"/>
          <p:nvPr/>
        </p:nvSpPr>
        <p:spPr>
          <a:xfrm>
            <a:off x="9245600" y="-149075"/>
            <a:ext cx="6360695" cy="639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ore-KR" sz="1333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BAGIC STUDY COMPUTER VISION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EAA031-3EF8-69CB-6AD6-B5D88352CB88}"/>
              </a:ext>
            </a:extLst>
          </p:cNvPr>
          <p:cNvSpPr/>
          <p:nvPr/>
        </p:nvSpPr>
        <p:spPr>
          <a:xfrm>
            <a:off x="758721" y="1110736"/>
            <a:ext cx="203200" cy="2031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57B9DE-84BA-9B15-4CFD-548D9E18B7A5}"/>
              </a:ext>
            </a:extLst>
          </p:cNvPr>
          <p:cNvSpPr txBox="1"/>
          <p:nvPr/>
        </p:nvSpPr>
        <p:spPr>
          <a:xfrm>
            <a:off x="1017799" y="1027668"/>
            <a:ext cx="4837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Transformer-based Image-Text Models</a:t>
            </a:r>
            <a:endParaRPr kumimoji="1" lang="en-US" altLang="ko-Kore-KR" sz="20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9547AD-666D-913B-A840-A8D5D3AE01EF}"/>
              </a:ext>
            </a:extLst>
          </p:cNvPr>
          <p:cNvSpPr txBox="1"/>
          <p:nvPr/>
        </p:nvSpPr>
        <p:spPr>
          <a:xfrm>
            <a:off x="761395" y="1498600"/>
            <a:ext cx="10805765" cy="5878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이미지 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캡셔닝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외에 다른 태스크에도 사용되는 트랜스포머 기반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image text model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이다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트랜스포머를 어떻게 이미지 텍스트 모델에 사용할 수 있을 것인가에 대한 고민이 담겨 있고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vision Transformer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가 등장하기 전까지의 모델을 다룬다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트랜스포머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시퀀셜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데이터 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입력받는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모델이다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텍스트는 이미 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시퀀셜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데이터이므로 이미지를 어떻게 시퀀스로 표현하느냐가 핵심이다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→ 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우리는 이미 </a:t>
            </a:r>
            <a:r>
              <a:rPr lang="en-US" altLang="ko-KR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ViT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처럼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패치 단위로 쪼개서 넣으면 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된다라는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것을 알고 있지만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지금부터 다룰 모델들은 </a:t>
            </a:r>
            <a:r>
              <a:rPr lang="en-US" altLang="ko-KR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ViT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보다 먼저 나온 모델들이기 때문에 패치 방법이 아닌 다른 방법을 사용한다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데이터셋 구성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(image-text pair)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1. 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검색엔진에 검색한 텍스트와 사람들이 선택한 이미지를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pair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로 데이터 수집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구글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네이버 등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2. 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위키피디아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3. 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비디오 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썸네일에서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title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과 이미지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유튜브 등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4. 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인스타그램에서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사진과 설명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2424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C6545-65D4-CD26-7EAA-DFF6BF6A0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81E61242-7378-29C3-49EA-F7F8674FA1D4}"/>
              </a:ext>
            </a:extLst>
          </p:cNvPr>
          <p:cNvSpPr/>
          <p:nvPr/>
        </p:nvSpPr>
        <p:spPr>
          <a:xfrm rot="-10800000">
            <a:off x="4992000" y="533400"/>
            <a:ext cx="72000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sz="1200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F0086B4-C32E-1858-92C2-8EE0DD543348}"/>
              </a:ext>
            </a:extLst>
          </p:cNvPr>
          <p:cNvSpPr txBox="1"/>
          <p:nvPr/>
        </p:nvSpPr>
        <p:spPr>
          <a:xfrm>
            <a:off x="558800" y="141779"/>
            <a:ext cx="4521200" cy="599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R" sz="2667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01</a:t>
            </a:r>
            <a:r>
              <a:rPr lang="en-US" sz="2667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. </a:t>
            </a:r>
            <a:r>
              <a:rPr kumimoji="1" lang="en-US" altLang="ko-KR" sz="28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Multimodal Learning I</a:t>
            </a:r>
            <a:endParaRPr lang="en-US" sz="2667" b="1" dirty="0">
              <a:solidFill>
                <a:srgbClr val="2D2D2D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41F85C1F-2E87-48CF-E301-5A4E9F0BA043}"/>
              </a:ext>
            </a:extLst>
          </p:cNvPr>
          <p:cNvSpPr/>
          <p:nvPr/>
        </p:nvSpPr>
        <p:spPr>
          <a:xfrm rot="-10800000">
            <a:off x="685800" y="6426200"/>
            <a:ext cx="115062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sz="12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5F6B69-F6FA-3305-63DA-1DF6B5DAEA90}"/>
              </a:ext>
            </a:extLst>
          </p:cNvPr>
          <p:cNvSpPr/>
          <p:nvPr/>
        </p:nvSpPr>
        <p:spPr>
          <a:xfrm>
            <a:off x="0" y="177800"/>
            <a:ext cx="406400" cy="6964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ECE0E6B7-494E-84A8-6BF8-6C762DBA12AF}"/>
              </a:ext>
            </a:extLst>
          </p:cNvPr>
          <p:cNvSpPr txBox="1"/>
          <p:nvPr/>
        </p:nvSpPr>
        <p:spPr>
          <a:xfrm>
            <a:off x="10566400" y="6223000"/>
            <a:ext cx="4521200" cy="547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sz="1333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Korea Univ. KUBIG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7D4C99-AC48-FD2B-8755-728537B0E633}"/>
              </a:ext>
            </a:extLst>
          </p:cNvPr>
          <p:cNvSpPr txBox="1"/>
          <p:nvPr/>
        </p:nvSpPr>
        <p:spPr>
          <a:xfrm>
            <a:off x="9245600" y="-149075"/>
            <a:ext cx="6360695" cy="639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ore-KR" sz="1333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BAGIC STUDY COMPUTER VISION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6A3F3D8-4DAC-D612-2C11-22ECFD2338C5}"/>
              </a:ext>
            </a:extLst>
          </p:cNvPr>
          <p:cNvSpPr/>
          <p:nvPr/>
        </p:nvSpPr>
        <p:spPr>
          <a:xfrm>
            <a:off x="758721" y="1110736"/>
            <a:ext cx="203200" cy="2031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73CF12-5F49-5B7E-1FB8-B52C6F8B73E1}"/>
              </a:ext>
            </a:extLst>
          </p:cNvPr>
          <p:cNvSpPr txBox="1"/>
          <p:nvPr/>
        </p:nvSpPr>
        <p:spPr>
          <a:xfrm>
            <a:off x="1017799" y="1027668"/>
            <a:ext cx="1519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1. VL-BERT</a:t>
            </a:r>
            <a:endParaRPr kumimoji="1" lang="en-US" altLang="ko-Kore-KR" sz="20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F3578E-E8BB-DBFB-C54E-CC8542A03746}"/>
              </a:ext>
            </a:extLst>
          </p:cNvPr>
          <p:cNvSpPr txBox="1"/>
          <p:nvPr/>
        </p:nvSpPr>
        <p:spPr>
          <a:xfrm>
            <a:off x="761395" y="1498600"/>
            <a:ext cx="10805765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5" name="그림 4" descr="텍스트, 폰트, 번호, 라인이(가) 표시된 사진&#10;&#10;자동 생성된 설명">
            <a:extLst>
              <a:ext uri="{FF2B5EF4-FFF2-40B4-BE49-F238E27FC236}">
                <a16:creationId xmlns:a16="http://schemas.microsoft.com/office/drawing/2014/main" id="{E1C63103-D3F1-200C-EAE4-C49AC9263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384" y="1936608"/>
            <a:ext cx="8775604" cy="386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63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9EF67-4B05-A2DC-E1D7-D27A7B326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018C51BD-5792-5C7A-D039-D6004DFA5C29}"/>
              </a:ext>
            </a:extLst>
          </p:cNvPr>
          <p:cNvSpPr/>
          <p:nvPr/>
        </p:nvSpPr>
        <p:spPr>
          <a:xfrm rot="-10800000">
            <a:off x="4992000" y="533400"/>
            <a:ext cx="72000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sz="1200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38E27769-2CF3-21E3-BBB1-3BBB004CDDBE}"/>
              </a:ext>
            </a:extLst>
          </p:cNvPr>
          <p:cNvSpPr txBox="1"/>
          <p:nvPr/>
        </p:nvSpPr>
        <p:spPr>
          <a:xfrm>
            <a:off x="558800" y="141779"/>
            <a:ext cx="4521200" cy="599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R" sz="2667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01</a:t>
            </a:r>
            <a:r>
              <a:rPr lang="en-US" sz="2667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. </a:t>
            </a:r>
            <a:r>
              <a:rPr kumimoji="1" lang="en-US" altLang="ko-KR" sz="28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Multimodal Learning I</a:t>
            </a:r>
            <a:endParaRPr lang="en-US" sz="2667" b="1" dirty="0">
              <a:solidFill>
                <a:srgbClr val="2D2D2D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CE213F7A-B724-5CAF-C249-3EEA41479355}"/>
              </a:ext>
            </a:extLst>
          </p:cNvPr>
          <p:cNvSpPr/>
          <p:nvPr/>
        </p:nvSpPr>
        <p:spPr>
          <a:xfrm rot="-10800000">
            <a:off x="685800" y="6426200"/>
            <a:ext cx="115062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sz="12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412A450-2098-34DE-5647-DF63C7E130EA}"/>
              </a:ext>
            </a:extLst>
          </p:cNvPr>
          <p:cNvSpPr/>
          <p:nvPr/>
        </p:nvSpPr>
        <p:spPr>
          <a:xfrm>
            <a:off x="0" y="177800"/>
            <a:ext cx="406400" cy="6964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60A98A0B-CC17-EFA2-8AFB-4EB1F08AAD77}"/>
              </a:ext>
            </a:extLst>
          </p:cNvPr>
          <p:cNvSpPr txBox="1"/>
          <p:nvPr/>
        </p:nvSpPr>
        <p:spPr>
          <a:xfrm>
            <a:off x="10566400" y="6223000"/>
            <a:ext cx="4521200" cy="547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sz="1333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Korea Univ. KUBIG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576E0D-C9F7-55E5-D35B-D4603EB09178}"/>
              </a:ext>
            </a:extLst>
          </p:cNvPr>
          <p:cNvSpPr txBox="1"/>
          <p:nvPr/>
        </p:nvSpPr>
        <p:spPr>
          <a:xfrm>
            <a:off x="9245600" y="-149075"/>
            <a:ext cx="6360695" cy="639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ore-KR" sz="1333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BAGIC STUDY COMPUTER VISION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31015DC-9077-B0E2-96A5-C09BACF5842D}"/>
              </a:ext>
            </a:extLst>
          </p:cNvPr>
          <p:cNvSpPr/>
          <p:nvPr/>
        </p:nvSpPr>
        <p:spPr>
          <a:xfrm>
            <a:off x="758721" y="1110736"/>
            <a:ext cx="203200" cy="2031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ABF859-B0F9-E5F1-008A-EB9AAB2BD2DD}"/>
              </a:ext>
            </a:extLst>
          </p:cNvPr>
          <p:cNvSpPr txBox="1"/>
          <p:nvPr/>
        </p:nvSpPr>
        <p:spPr>
          <a:xfrm>
            <a:off x="1017799" y="1027668"/>
            <a:ext cx="2500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VL-BERT – text part</a:t>
            </a:r>
            <a:endParaRPr kumimoji="1" lang="en-US" altLang="ko-Kore-KR" sz="20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6D3865-C670-C475-C269-328EF348ED1E}"/>
              </a:ext>
            </a:extLst>
          </p:cNvPr>
          <p:cNvSpPr txBox="1"/>
          <p:nvPr/>
        </p:nvSpPr>
        <p:spPr>
          <a:xfrm>
            <a:off x="761395" y="1498600"/>
            <a:ext cx="10805765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5" name="그림 4" descr="텍스트, 라인, 번호, 폰트이(가) 표시된 사진&#10;&#10;자동 생성된 설명">
            <a:extLst>
              <a:ext uri="{FF2B5EF4-FFF2-40B4-BE49-F238E27FC236}">
                <a16:creationId xmlns:a16="http://schemas.microsoft.com/office/drawing/2014/main" id="{95A1F299-B06C-3071-7D38-63921A74F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478" y="1915993"/>
            <a:ext cx="8829067" cy="393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3B70E-3704-9DB7-1336-915C9727C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796826E7-911F-C158-2975-157D24DC1B70}"/>
              </a:ext>
            </a:extLst>
          </p:cNvPr>
          <p:cNvSpPr/>
          <p:nvPr/>
        </p:nvSpPr>
        <p:spPr>
          <a:xfrm rot="-10800000">
            <a:off x="4992000" y="533400"/>
            <a:ext cx="72000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sz="1200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18D3CD2-E751-176A-65F9-17933C9C7654}"/>
              </a:ext>
            </a:extLst>
          </p:cNvPr>
          <p:cNvSpPr txBox="1"/>
          <p:nvPr/>
        </p:nvSpPr>
        <p:spPr>
          <a:xfrm>
            <a:off x="558800" y="141779"/>
            <a:ext cx="4521200" cy="599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R" sz="2667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01</a:t>
            </a:r>
            <a:r>
              <a:rPr lang="en-US" sz="2667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. </a:t>
            </a:r>
            <a:r>
              <a:rPr kumimoji="1" lang="en-US" altLang="ko-KR" sz="28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Multimodal Learning I</a:t>
            </a:r>
            <a:endParaRPr lang="en-US" sz="2667" b="1" dirty="0">
              <a:solidFill>
                <a:srgbClr val="2D2D2D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ADCEA958-2CD4-0C92-C080-9F606E08D722}"/>
              </a:ext>
            </a:extLst>
          </p:cNvPr>
          <p:cNvSpPr/>
          <p:nvPr/>
        </p:nvSpPr>
        <p:spPr>
          <a:xfrm rot="-10800000">
            <a:off x="685800" y="6426200"/>
            <a:ext cx="115062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sz="12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118A581-DA57-CCEA-3BA5-77CF8A391AC6}"/>
              </a:ext>
            </a:extLst>
          </p:cNvPr>
          <p:cNvSpPr/>
          <p:nvPr/>
        </p:nvSpPr>
        <p:spPr>
          <a:xfrm>
            <a:off x="0" y="177800"/>
            <a:ext cx="406400" cy="6964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8BB2E6B9-7774-E25D-CA61-53DADC9337BE}"/>
              </a:ext>
            </a:extLst>
          </p:cNvPr>
          <p:cNvSpPr txBox="1"/>
          <p:nvPr/>
        </p:nvSpPr>
        <p:spPr>
          <a:xfrm>
            <a:off x="10566400" y="6223000"/>
            <a:ext cx="4521200" cy="547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sz="1333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Korea Univ. KUBIG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4D75F9-8DCE-BB21-A509-7695ECC6A734}"/>
              </a:ext>
            </a:extLst>
          </p:cNvPr>
          <p:cNvSpPr txBox="1"/>
          <p:nvPr/>
        </p:nvSpPr>
        <p:spPr>
          <a:xfrm>
            <a:off x="9245600" y="-149075"/>
            <a:ext cx="6360695" cy="639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ore-KR" sz="1333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BAGIC STUDY COMPUTER VISION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7F4D90A-084E-9B9A-4035-3FBD25FF25C5}"/>
              </a:ext>
            </a:extLst>
          </p:cNvPr>
          <p:cNvSpPr/>
          <p:nvPr/>
        </p:nvSpPr>
        <p:spPr>
          <a:xfrm>
            <a:off x="758721" y="1110736"/>
            <a:ext cx="203200" cy="2031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9DE009-8B92-E841-4FD4-45520B404D61}"/>
              </a:ext>
            </a:extLst>
          </p:cNvPr>
          <p:cNvSpPr txBox="1"/>
          <p:nvPr/>
        </p:nvSpPr>
        <p:spPr>
          <a:xfrm>
            <a:off x="1017799" y="1027668"/>
            <a:ext cx="2758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VL-BERT - image part</a:t>
            </a:r>
            <a:endParaRPr kumimoji="1" lang="en-US" altLang="ko-Kore-KR" sz="20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1FE090-24F6-D492-7448-539CF4EE7DA8}"/>
              </a:ext>
            </a:extLst>
          </p:cNvPr>
          <p:cNvSpPr txBox="1"/>
          <p:nvPr/>
        </p:nvSpPr>
        <p:spPr>
          <a:xfrm>
            <a:off x="761395" y="1498600"/>
            <a:ext cx="10805765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1" name="그림 10" descr="텍스트, 도표, 폰트, 라인이(가) 표시된 사진&#10;&#10;자동 생성된 설명">
            <a:extLst>
              <a:ext uri="{FF2B5EF4-FFF2-40B4-BE49-F238E27FC236}">
                <a16:creationId xmlns:a16="http://schemas.microsoft.com/office/drawing/2014/main" id="{B0986C62-248B-5876-2A19-55D2C7A60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486" y="2575612"/>
            <a:ext cx="10306828" cy="331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28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7C41A-2DEF-689B-7508-2768084C0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D675B239-0984-070D-FDF5-3EBBEB0100BC}"/>
              </a:ext>
            </a:extLst>
          </p:cNvPr>
          <p:cNvSpPr/>
          <p:nvPr/>
        </p:nvSpPr>
        <p:spPr>
          <a:xfrm rot="-10800000">
            <a:off x="4992000" y="533400"/>
            <a:ext cx="72000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sz="1200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130E0A15-507E-6E46-B652-9ABDF120F004}"/>
              </a:ext>
            </a:extLst>
          </p:cNvPr>
          <p:cNvSpPr txBox="1"/>
          <p:nvPr/>
        </p:nvSpPr>
        <p:spPr>
          <a:xfrm>
            <a:off x="558800" y="141779"/>
            <a:ext cx="4521200" cy="599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R" sz="2667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01</a:t>
            </a:r>
            <a:r>
              <a:rPr lang="en-US" sz="2667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. </a:t>
            </a:r>
            <a:r>
              <a:rPr kumimoji="1" lang="en-US" altLang="ko-KR" sz="28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Multimodal Learning I</a:t>
            </a:r>
            <a:endParaRPr lang="en-US" sz="2667" b="1" dirty="0">
              <a:solidFill>
                <a:srgbClr val="2D2D2D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C71D4E66-5F65-519A-2EC3-B2B08BC82166}"/>
              </a:ext>
            </a:extLst>
          </p:cNvPr>
          <p:cNvSpPr/>
          <p:nvPr/>
        </p:nvSpPr>
        <p:spPr>
          <a:xfrm rot="-10800000">
            <a:off x="685800" y="6426200"/>
            <a:ext cx="115062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sz="12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BECDC83-AE8C-0AA0-A5C9-D70496D4AF4D}"/>
              </a:ext>
            </a:extLst>
          </p:cNvPr>
          <p:cNvSpPr/>
          <p:nvPr/>
        </p:nvSpPr>
        <p:spPr>
          <a:xfrm>
            <a:off x="0" y="177800"/>
            <a:ext cx="406400" cy="6964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B46F1786-5529-64DC-F28B-E685D86ACF36}"/>
              </a:ext>
            </a:extLst>
          </p:cNvPr>
          <p:cNvSpPr txBox="1"/>
          <p:nvPr/>
        </p:nvSpPr>
        <p:spPr>
          <a:xfrm>
            <a:off x="10566400" y="6223000"/>
            <a:ext cx="4521200" cy="547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sz="1333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Korea Univ. KUBIG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CE0A09-D000-D7DA-3149-504F76FC3A67}"/>
              </a:ext>
            </a:extLst>
          </p:cNvPr>
          <p:cNvSpPr txBox="1"/>
          <p:nvPr/>
        </p:nvSpPr>
        <p:spPr>
          <a:xfrm>
            <a:off x="9245600" y="-149075"/>
            <a:ext cx="6360695" cy="639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ore-KR" sz="1333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BAGIC STUDY COMPUTER VISION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272628C-410C-4359-F78C-C387E26C080B}"/>
              </a:ext>
            </a:extLst>
          </p:cNvPr>
          <p:cNvSpPr/>
          <p:nvPr/>
        </p:nvSpPr>
        <p:spPr>
          <a:xfrm>
            <a:off x="758721" y="1110736"/>
            <a:ext cx="203200" cy="2031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8E4AA6-D407-57BE-1920-EFC5B9CC8C39}"/>
              </a:ext>
            </a:extLst>
          </p:cNvPr>
          <p:cNvSpPr txBox="1"/>
          <p:nvPr/>
        </p:nvSpPr>
        <p:spPr>
          <a:xfrm>
            <a:off x="1017799" y="1027668"/>
            <a:ext cx="2758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VL-BERT - image part</a:t>
            </a:r>
            <a:endParaRPr kumimoji="1" lang="en-US" altLang="ko-Kore-KR" sz="20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65A76A-4DBD-5245-BA7F-96992C3CC276}"/>
              </a:ext>
            </a:extLst>
          </p:cNvPr>
          <p:cNvSpPr txBox="1"/>
          <p:nvPr/>
        </p:nvSpPr>
        <p:spPr>
          <a:xfrm>
            <a:off x="761395" y="1498600"/>
            <a:ext cx="10805765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1" name="그림 10" descr="텍스트, 도표, 폰트, 라인이(가) 표시된 사진&#10;&#10;자동 생성된 설명">
            <a:extLst>
              <a:ext uri="{FF2B5EF4-FFF2-40B4-BE49-F238E27FC236}">
                <a16:creationId xmlns:a16="http://schemas.microsoft.com/office/drawing/2014/main" id="{31D9DB76-05FC-2D24-E22B-EA387AE68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486" y="2575612"/>
            <a:ext cx="10306828" cy="331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80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BB0854-7D6B-30BF-A11D-08F8965FF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6396F327-C83B-209F-D053-741F5FBD6545}"/>
              </a:ext>
            </a:extLst>
          </p:cNvPr>
          <p:cNvSpPr/>
          <p:nvPr/>
        </p:nvSpPr>
        <p:spPr>
          <a:xfrm rot="-10800000">
            <a:off x="4992000" y="533400"/>
            <a:ext cx="72000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sz="1200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B17FC724-02BB-C563-88AC-AF9F51515E30}"/>
              </a:ext>
            </a:extLst>
          </p:cNvPr>
          <p:cNvSpPr txBox="1"/>
          <p:nvPr/>
        </p:nvSpPr>
        <p:spPr>
          <a:xfrm>
            <a:off x="558800" y="141779"/>
            <a:ext cx="4521200" cy="599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R" sz="2667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01</a:t>
            </a:r>
            <a:r>
              <a:rPr lang="en-US" sz="2667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. </a:t>
            </a:r>
            <a:r>
              <a:rPr kumimoji="1" lang="en-US" altLang="ko-KR" sz="28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Multimodal Learning I</a:t>
            </a:r>
            <a:endParaRPr lang="en-US" sz="2667" b="1" dirty="0">
              <a:solidFill>
                <a:srgbClr val="2D2D2D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04C84B4F-934B-796C-3423-B10098539808}"/>
              </a:ext>
            </a:extLst>
          </p:cNvPr>
          <p:cNvSpPr/>
          <p:nvPr/>
        </p:nvSpPr>
        <p:spPr>
          <a:xfrm rot="-10800000">
            <a:off x="685800" y="6426200"/>
            <a:ext cx="115062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sz="12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32F87FE-4064-D4B4-E05E-5935E23CECD8}"/>
              </a:ext>
            </a:extLst>
          </p:cNvPr>
          <p:cNvSpPr/>
          <p:nvPr/>
        </p:nvSpPr>
        <p:spPr>
          <a:xfrm>
            <a:off x="0" y="177800"/>
            <a:ext cx="406400" cy="6964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2B74E12A-4FB3-4463-C91D-E0C4C55D88FF}"/>
              </a:ext>
            </a:extLst>
          </p:cNvPr>
          <p:cNvSpPr txBox="1"/>
          <p:nvPr/>
        </p:nvSpPr>
        <p:spPr>
          <a:xfrm>
            <a:off x="10566400" y="6223000"/>
            <a:ext cx="4521200" cy="547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sz="1333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Korea Univ. KUBIG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853A23-4B38-815C-C4A0-D5102BFA5A76}"/>
              </a:ext>
            </a:extLst>
          </p:cNvPr>
          <p:cNvSpPr txBox="1"/>
          <p:nvPr/>
        </p:nvSpPr>
        <p:spPr>
          <a:xfrm>
            <a:off x="9245600" y="-149075"/>
            <a:ext cx="6360695" cy="639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ore-KR" sz="1333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BAGIC STUDY COMPUTER VISION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F4D793-8D6C-153B-482E-83A5A0A6A320}"/>
              </a:ext>
            </a:extLst>
          </p:cNvPr>
          <p:cNvSpPr/>
          <p:nvPr/>
        </p:nvSpPr>
        <p:spPr>
          <a:xfrm>
            <a:off x="758721" y="1110736"/>
            <a:ext cx="203200" cy="2031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295193-D501-297D-D6A3-3DB9593FF019}"/>
              </a:ext>
            </a:extLst>
          </p:cNvPr>
          <p:cNvSpPr txBox="1"/>
          <p:nvPr/>
        </p:nvSpPr>
        <p:spPr>
          <a:xfrm>
            <a:off x="1017799" y="1027668"/>
            <a:ext cx="25122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VL-BERT - VQA </a:t>
            </a:r>
            <a:r>
              <a:rPr lang="ko-KR" altLang="en-US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적용</a:t>
            </a:r>
          </a:p>
          <a:p>
            <a:endParaRPr kumimoji="1" lang="en-US" altLang="ko-Kore-KR" sz="20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8EB80F-9DC0-61F0-3572-C3168F5F1139}"/>
              </a:ext>
            </a:extLst>
          </p:cNvPr>
          <p:cNvSpPr txBox="1"/>
          <p:nvPr/>
        </p:nvSpPr>
        <p:spPr>
          <a:xfrm>
            <a:off x="761395" y="1498600"/>
            <a:ext cx="10805765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5" name="그림 4" descr="텍스트, 스크린샷, 웹사이트이(가) 표시된 사진&#10;&#10;자동 생성된 설명">
            <a:extLst>
              <a:ext uri="{FF2B5EF4-FFF2-40B4-BE49-F238E27FC236}">
                <a16:creationId xmlns:a16="http://schemas.microsoft.com/office/drawing/2014/main" id="{B24DFA4B-BDA0-6040-7721-FA094A8FD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256" y="1782362"/>
            <a:ext cx="8806543" cy="409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25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70F69-6172-F6FA-6D82-A0F9BE39C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4C8FC1C9-3C51-5490-B7AE-18F86559A53A}"/>
              </a:ext>
            </a:extLst>
          </p:cNvPr>
          <p:cNvSpPr/>
          <p:nvPr/>
        </p:nvSpPr>
        <p:spPr>
          <a:xfrm rot="-10800000">
            <a:off x="4992000" y="533400"/>
            <a:ext cx="72000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sz="1200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0F34127E-C475-6935-750C-E9AA342ADB56}"/>
              </a:ext>
            </a:extLst>
          </p:cNvPr>
          <p:cNvSpPr txBox="1"/>
          <p:nvPr/>
        </p:nvSpPr>
        <p:spPr>
          <a:xfrm>
            <a:off x="558800" y="141779"/>
            <a:ext cx="4521200" cy="599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R" sz="2667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01</a:t>
            </a:r>
            <a:r>
              <a:rPr lang="en-US" sz="2667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. </a:t>
            </a:r>
            <a:r>
              <a:rPr kumimoji="1" lang="en-US" altLang="ko-KR" sz="28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Multimodal Learning I</a:t>
            </a:r>
            <a:endParaRPr lang="en-US" sz="2667" b="1" dirty="0">
              <a:solidFill>
                <a:srgbClr val="2D2D2D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3964C9DB-2E1E-02FF-E647-E74A2EA0187B}"/>
              </a:ext>
            </a:extLst>
          </p:cNvPr>
          <p:cNvSpPr/>
          <p:nvPr/>
        </p:nvSpPr>
        <p:spPr>
          <a:xfrm rot="-10800000">
            <a:off x="685800" y="6426200"/>
            <a:ext cx="115062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sz="12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03CB91D-C72D-DBBE-4366-F9592292EE27}"/>
              </a:ext>
            </a:extLst>
          </p:cNvPr>
          <p:cNvSpPr/>
          <p:nvPr/>
        </p:nvSpPr>
        <p:spPr>
          <a:xfrm>
            <a:off x="0" y="177800"/>
            <a:ext cx="406400" cy="6964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32358B95-1DE1-6A69-41AE-D89C27790B23}"/>
              </a:ext>
            </a:extLst>
          </p:cNvPr>
          <p:cNvSpPr txBox="1"/>
          <p:nvPr/>
        </p:nvSpPr>
        <p:spPr>
          <a:xfrm>
            <a:off x="10566400" y="6223000"/>
            <a:ext cx="4521200" cy="547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sz="1333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Korea Univ. KUBIG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EE0E45-B0A0-6FE7-7CBA-C25423F446E1}"/>
              </a:ext>
            </a:extLst>
          </p:cNvPr>
          <p:cNvSpPr txBox="1"/>
          <p:nvPr/>
        </p:nvSpPr>
        <p:spPr>
          <a:xfrm>
            <a:off x="9245600" y="-149075"/>
            <a:ext cx="6360695" cy="639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ore-KR" sz="1333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BAGIC STUDY COMPUTER VISION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D5D0285-347C-CB90-4B8F-B202DA3F30F5}"/>
              </a:ext>
            </a:extLst>
          </p:cNvPr>
          <p:cNvSpPr/>
          <p:nvPr/>
        </p:nvSpPr>
        <p:spPr>
          <a:xfrm>
            <a:off x="758721" y="1110736"/>
            <a:ext cx="203200" cy="2031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DE4B5D-D171-B5C5-DA3F-3C8EAFDAB15D}"/>
              </a:ext>
            </a:extLst>
          </p:cNvPr>
          <p:cNvSpPr txBox="1"/>
          <p:nvPr/>
        </p:nvSpPr>
        <p:spPr>
          <a:xfrm>
            <a:off x="1017799" y="1027668"/>
            <a:ext cx="5887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VL-BERT - visual commonsense reasoning(VCR)</a:t>
            </a:r>
            <a:endParaRPr lang="ko-KR" altLang="en-US" sz="20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endParaRPr kumimoji="1" lang="en-US" altLang="ko-Kore-KR" sz="20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93255-EE8E-4A59-3AC9-9C9DAD315655}"/>
              </a:ext>
            </a:extLst>
          </p:cNvPr>
          <p:cNvSpPr txBox="1"/>
          <p:nvPr/>
        </p:nvSpPr>
        <p:spPr>
          <a:xfrm>
            <a:off x="761395" y="1498600"/>
            <a:ext cx="10805765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7" name="그림 6" descr="텍스트, 웹사이트, 인간의 얼굴, 웹 페이지이(가) 표시된 사진&#10;&#10;자동 생성된 설명">
            <a:extLst>
              <a:ext uri="{FF2B5EF4-FFF2-40B4-BE49-F238E27FC236}">
                <a16:creationId xmlns:a16="http://schemas.microsoft.com/office/drawing/2014/main" id="{067FDB74-1F31-DD57-1210-A9F761905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921" y="2090165"/>
            <a:ext cx="10623646" cy="37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084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F0E21-0739-68F4-1382-1B35AFAA9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4F8236E6-9D66-B8FD-BB9D-A94E41883F32}"/>
              </a:ext>
            </a:extLst>
          </p:cNvPr>
          <p:cNvSpPr/>
          <p:nvPr/>
        </p:nvSpPr>
        <p:spPr>
          <a:xfrm rot="-10800000">
            <a:off x="4992000" y="533400"/>
            <a:ext cx="72000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sz="1200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6FDFA3E-5C31-2273-FC88-FB7D101A6FAC}"/>
              </a:ext>
            </a:extLst>
          </p:cNvPr>
          <p:cNvSpPr txBox="1"/>
          <p:nvPr/>
        </p:nvSpPr>
        <p:spPr>
          <a:xfrm>
            <a:off x="558800" y="141779"/>
            <a:ext cx="4521200" cy="599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R" sz="2667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01</a:t>
            </a:r>
            <a:r>
              <a:rPr lang="en-US" sz="2667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. </a:t>
            </a:r>
            <a:r>
              <a:rPr kumimoji="1" lang="en-US" altLang="ko-KR" sz="28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Multimodal Learning I</a:t>
            </a:r>
            <a:endParaRPr lang="en-US" sz="2667" b="1" dirty="0">
              <a:solidFill>
                <a:srgbClr val="2D2D2D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221C330A-237E-3BF3-9E54-A0BC82A5153A}"/>
              </a:ext>
            </a:extLst>
          </p:cNvPr>
          <p:cNvSpPr/>
          <p:nvPr/>
        </p:nvSpPr>
        <p:spPr>
          <a:xfrm rot="-10800000">
            <a:off x="685800" y="6426200"/>
            <a:ext cx="115062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sz="12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A24E775-BA80-CF5C-B873-F869F9F3C1A2}"/>
              </a:ext>
            </a:extLst>
          </p:cNvPr>
          <p:cNvSpPr/>
          <p:nvPr/>
        </p:nvSpPr>
        <p:spPr>
          <a:xfrm>
            <a:off x="0" y="177800"/>
            <a:ext cx="406400" cy="6964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E0EE22C5-CED7-7320-4F4A-F558386022C4}"/>
              </a:ext>
            </a:extLst>
          </p:cNvPr>
          <p:cNvSpPr txBox="1"/>
          <p:nvPr/>
        </p:nvSpPr>
        <p:spPr>
          <a:xfrm>
            <a:off x="10566400" y="6223000"/>
            <a:ext cx="4521200" cy="547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sz="1333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Korea Univ. KUBIG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AF02C8-00D0-8999-AD6F-926C6D69B488}"/>
              </a:ext>
            </a:extLst>
          </p:cNvPr>
          <p:cNvSpPr txBox="1"/>
          <p:nvPr/>
        </p:nvSpPr>
        <p:spPr>
          <a:xfrm>
            <a:off x="9245600" y="-149075"/>
            <a:ext cx="6360695" cy="639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ore-KR" sz="1333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BAGIC STUDY COMPUTER VISION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52D2E03-CE97-4D56-2C56-92FD2222FA41}"/>
              </a:ext>
            </a:extLst>
          </p:cNvPr>
          <p:cNvSpPr/>
          <p:nvPr/>
        </p:nvSpPr>
        <p:spPr>
          <a:xfrm>
            <a:off x="758721" y="1110736"/>
            <a:ext cx="203200" cy="2031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36A769-5C9C-D99E-E8A3-86387C50516C}"/>
              </a:ext>
            </a:extLst>
          </p:cNvPr>
          <p:cNvSpPr txBox="1"/>
          <p:nvPr/>
        </p:nvSpPr>
        <p:spPr>
          <a:xfrm>
            <a:off x="1017799" y="1027668"/>
            <a:ext cx="4725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2. </a:t>
            </a:r>
            <a:r>
              <a:rPr kumimoji="1" lang="en-US" altLang="ko-Kore-KR" sz="2000" b="1" dirty="0" err="1">
                <a:latin typeface="NanumSquare Bold" panose="020B0600000101010101" pitchFamily="34" charset="-127"/>
                <a:ea typeface="NanumSquare Bold" panose="020B0600000101010101" pitchFamily="34" charset="-127"/>
              </a:rPr>
              <a:t>VilBERT</a:t>
            </a:r>
            <a:r>
              <a:rPr kumimoji="1" lang="en-US" altLang="ko-Kore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: Co-attention Transformer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330659-C953-27DF-C8DD-3F78865B5260}"/>
              </a:ext>
            </a:extLst>
          </p:cNvPr>
          <p:cNvSpPr txBox="1"/>
          <p:nvPr/>
        </p:nvSpPr>
        <p:spPr>
          <a:xfrm>
            <a:off x="761395" y="1498600"/>
            <a:ext cx="10805765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5" name="그림 4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6C69786A-BBC8-8D40-CECD-6BF98E57B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799" y="1776134"/>
            <a:ext cx="8431001" cy="433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33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B42E9-D9BC-B2B7-069F-229B2EA78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22A4233B-78BF-BDF3-FA39-C07986369DA5}"/>
              </a:ext>
            </a:extLst>
          </p:cNvPr>
          <p:cNvSpPr/>
          <p:nvPr/>
        </p:nvSpPr>
        <p:spPr>
          <a:xfrm rot="-10800000">
            <a:off x="4992000" y="533400"/>
            <a:ext cx="72000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sz="1200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463C694-5B7F-B4EA-2981-322A132CA75D}"/>
              </a:ext>
            </a:extLst>
          </p:cNvPr>
          <p:cNvSpPr txBox="1"/>
          <p:nvPr/>
        </p:nvSpPr>
        <p:spPr>
          <a:xfrm>
            <a:off x="558800" y="141779"/>
            <a:ext cx="4521200" cy="599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R" sz="2667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01</a:t>
            </a:r>
            <a:r>
              <a:rPr lang="en-US" sz="2667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. </a:t>
            </a:r>
            <a:r>
              <a:rPr kumimoji="1" lang="en-US" altLang="ko-KR" sz="28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Multimodal Learning I</a:t>
            </a:r>
            <a:endParaRPr lang="en-US" sz="2667" b="1" dirty="0">
              <a:solidFill>
                <a:srgbClr val="2D2D2D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E61870EC-84D5-0B4F-CA79-3C7460B897BA}"/>
              </a:ext>
            </a:extLst>
          </p:cNvPr>
          <p:cNvSpPr/>
          <p:nvPr/>
        </p:nvSpPr>
        <p:spPr>
          <a:xfrm rot="-10800000">
            <a:off x="685800" y="6426200"/>
            <a:ext cx="115062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sz="12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DB4D76-F278-E108-344B-C1D6C161C6E3}"/>
              </a:ext>
            </a:extLst>
          </p:cNvPr>
          <p:cNvSpPr/>
          <p:nvPr/>
        </p:nvSpPr>
        <p:spPr>
          <a:xfrm>
            <a:off x="0" y="177800"/>
            <a:ext cx="406400" cy="6964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5CE12951-543E-AA2E-193D-B4C78C3FB310}"/>
              </a:ext>
            </a:extLst>
          </p:cNvPr>
          <p:cNvSpPr txBox="1"/>
          <p:nvPr/>
        </p:nvSpPr>
        <p:spPr>
          <a:xfrm>
            <a:off x="10566400" y="6223000"/>
            <a:ext cx="4521200" cy="547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sz="1333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Korea Univ. KUBIG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E0F1D9-A9C8-C004-2157-94B802917E7B}"/>
              </a:ext>
            </a:extLst>
          </p:cNvPr>
          <p:cNvSpPr txBox="1"/>
          <p:nvPr/>
        </p:nvSpPr>
        <p:spPr>
          <a:xfrm>
            <a:off x="9245600" y="-149075"/>
            <a:ext cx="6360695" cy="639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ore-KR" sz="1333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BAGIC STUDY COMPUTER VISION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0E15C3-BA8C-7907-7380-74922267B310}"/>
              </a:ext>
            </a:extLst>
          </p:cNvPr>
          <p:cNvSpPr/>
          <p:nvPr/>
        </p:nvSpPr>
        <p:spPr>
          <a:xfrm>
            <a:off x="758721" y="1110736"/>
            <a:ext cx="203200" cy="2031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B881B1-1570-41FB-7627-F25A026337FF}"/>
              </a:ext>
            </a:extLst>
          </p:cNvPr>
          <p:cNvSpPr txBox="1"/>
          <p:nvPr/>
        </p:nvSpPr>
        <p:spPr>
          <a:xfrm>
            <a:off x="1017799" y="1027668"/>
            <a:ext cx="4725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2. </a:t>
            </a:r>
            <a:r>
              <a:rPr kumimoji="1" lang="en-US" altLang="ko-Kore-KR" sz="2000" b="1" dirty="0" err="1">
                <a:latin typeface="NanumSquare Bold" panose="020B0600000101010101" pitchFamily="34" charset="-127"/>
                <a:ea typeface="NanumSquare Bold" panose="020B0600000101010101" pitchFamily="34" charset="-127"/>
              </a:rPr>
              <a:t>VilBERT</a:t>
            </a:r>
            <a:r>
              <a:rPr kumimoji="1" lang="en-US" altLang="ko-Kore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: Co-attention Transformer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B6095-6F0B-2031-B940-88D7F2826941}"/>
              </a:ext>
            </a:extLst>
          </p:cNvPr>
          <p:cNvSpPr txBox="1"/>
          <p:nvPr/>
        </p:nvSpPr>
        <p:spPr>
          <a:xfrm>
            <a:off x="761395" y="1498600"/>
            <a:ext cx="10805765" cy="2323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&lt;MLM&gt;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앞선 </a:t>
            </a:r>
            <a:r>
              <a:rPr lang="en" altLang="ko-Kore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VL-BERT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와 동일하다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이미지는 동일하게 </a:t>
            </a:r>
            <a:r>
              <a:rPr lang="en" altLang="ko-Kore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faster R-CNN 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분류 결과에 대하여 </a:t>
            </a:r>
            <a:r>
              <a:rPr lang="en" altLang="ko-Kore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mask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로 예측한다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양쪽 단어를 참조해서 학습에 도움을 받는다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" altLang="ko-Kore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&lt;NSP&gt;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여기는 아예 </a:t>
            </a:r>
            <a:r>
              <a:rPr lang="en" altLang="ko-Kore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task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가 달라져버리는데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en" altLang="ko-Kore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next sentence prediction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이라기보다는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이미지와 </a:t>
            </a:r>
            <a:r>
              <a:rPr lang="en" altLang="ko-Kore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text pair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를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일치하는 것 절반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불일치하는 것 절반으로 데이터셋 구성 후 이미지와 텍스트를 한번에 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임베딩해서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" altLang="ko-Kore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aligned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과 </a:t>
            </a:r>
            <a:r>
              <a:rPr lang="en" altLang="ko-Kore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not aligned 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여부에 대해 엮어준다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</p:txBody>
      </p:sp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B13E22C-F2A3-91B1-45CA-35A125E17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01" y="4442797"/>
            <a:ext cx="10631159" cy="167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856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13614-FC4D-71E7-F9D1-C4E391385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20AD8915-A5C7-7C7E-023F-D44FC02936DF}"/>
              </a:ext>
            </a:extLst>
          </p:cNvPr>
          <p:cNvSpPr/>
          <p:nvPr/>
        </p:nvSpPr>
        <p:spPr>
          <a:xfrm rot="-10800000">
            <a:off x="4992000" y="533400"/>
            <a:ext cx="72000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sz="1200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6EDB1403-3904-4355-1D52-64115CE43D4F}"/>
              </a:ext>
            </a:extLst>
          </p:cNvPr>
          <p:cNvSpPr txBox="1"/>
          <p:nvPr/>
        </p:nvSpPr>
        <p:spPr>
          <a:xfrm>
            <a:off x="558800" y="141779"/>
            <a:ext cx="4521200" cy="599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R" sz="2667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01</a:t>
            </a:r>
            <a:r>
              <a:rPr lang="en-US" sz="2667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. </a:t>
            </a:r>
            <a:r>
              <a:rPr kumimoji="1" lang="en-US" altLang="ko-KR" sz="28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Multimodal Learning I</a:t>
            </a:r>
            <a:endParaRPr lang="en-US" sz="2667" b="1" dirty="0">
              <a:solidFill>
                <a:srgbClr val="2D2D2D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94456C13-2AD1-672F-61E4-B2C884F4D66D}"/>
              </a:ext>
            </a:extLst>
          </p:cNvPr>
          <p:cNvSpPr/>
          <p:nvPr/>
        </p:nvSpPr>
        <p:spPr>
          <a:xfrm rot="-10800000">
            <a:off x="685800" y="6426200"/>
            <a:ext cx="115062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sz="12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3F6D526-90E2-A733-8846-D9C9614EF674}"/>
              </a:ext>
            </a:extLst>
          </p:cNvPr>
          <p:cNvSpPr/>
          <p:nvPr/>
        </p:nvSpPr>
        <p:spPr>
          <a:xfrm>
            <a:off x="0" y="177800"/>
            <a:ext cx="406400" cy="6964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285A93ED-AA61-A0F4-A859-A0F8A164560B}"/>
              </a:ext>
            </a:extLst>
          </p:cNvPr>
          <p:cNvSpPr txBox="1"/>
          <p:nvPr/>
        </p:nvSpPr>
        <p:spPr>
          <a:xfrm>
            <a:off x="10566400" y="6223000"/>
            <a:ext cx="4521200" cy="547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sz="1333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Korea Univ. KUBIG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E650F0-83FE-B643-7C9B-2BE85DF60C3D}"/>
              </a:ext>
            </a:extLst>
          </p:cNvPr>
          <p:cNvSpPr txBox="1"/>
          <p:nvPr/>
        </p:nvSpPr>
        <p:spPr>
          <a:xfrm>
            <a:off x="9245600" y="-149075"/>
            <a:ext cx="6360695" cy="639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ore-KR" sz="1333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BAGIC STUDY COMPUTER VISION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571C7FE-CB8A-9239-92CF-9F93B963216C}"/>
              </a:ext>
            </a:extLst>
          </p:cNvPr>
          <p:cNvSpPr/>
          <p:nvPr/>
        </p:nvSpPr>
        <p:spPr>
          <a:xfrm>
            <a:off x="758721" y="1110736"/>
            <a:ext cx="203200" cy="2031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B596E6-D86A-8BE7-1349-A0175DB1F710}"/>
              </a:ext>
            </a:extLst>
          </p:cNvPr>
          <p:cNvSpPr txBox="1"/>
          <p:nvPr/>
        </p:nvSpPr>
        <p:spPr>
          <a:xfrm>
            <a:off x="1017799" y="1027668"/>
            <a:ext cx="5240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2. </a:t>
            </a:r>
            <a:r>
              <a:rPr kumimoji="1" lang="en-US" altLang="ko-Kore-KR" sz="2000" b="1" dirty="0" err="1">
                <a:latin typeface="NanumSquare Bold" panose="020B0600000101010101" pitchFamily="34" charset="-127"/>
                <a:ea typeface="NanumSquare Bold" panose="020B0600000101010101" pitchFamily="34" charset="-127"/>
              </a:rPr>
              <a:t>VilBERT</a:t>
            </a:r>
            <a:r>
              <a:rPr kumimoji="1" lang="en-US" altLang="ko-Kore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: caption based image retrieval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D51FD-D70C-B971-B167-49401EB1B0F1}"/>
              </a:ext>
            </a:extLst>
          </p:cNvPr>
          <p:cNvSpPr txBox="1"/>
          <p:nvPr/>
        </p:nvSpPr>
        <p:spPr>
          <a:xfrm>
            <a:off x="761395" y="1498600"/>
            <a:ext cx="10805765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하나의 문장과 여러 개의 이미지 후보들에 대하여 일치하는 이미지를 찾는 태스크이다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앞서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NSP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를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통해 같은 의미를 가지는 이미지와 텍스트를 매핑하는 학습을 했기 때문에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relevance score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를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계산했을 때 유사도가 높은 이미지를 추출해낼 수 있다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5" name="그림 4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8282BCEE-2F2C-3D46-A1BA-D4669658C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644" y="4579226"/>
            <a:ext cx="8150279" cy="161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346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C255C-E28B-6918-4B76-D9CC8413D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6657B784-8FA5-D127-576D-CD5E7BD2DC80}"/>
              </a:ext>
            </a:extLst>
          </p:cNvPr>
          <p:cNvSpPr/>
          <p:nvPr/>
        </p:nvSpPr>
        <p:spPr>
          <a:xfrm rot="-10800000">
            <a:off x="4992000" y="533400"/>
            <a:ext cx="72000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sz="1200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5832B71B-6464-7E78-DA65-155148E9FFDC}"/>
              </a:ext>
            </a:extLst>
          </p:cNvPr>
          <p:cNvSpPr txBox="1"/>
          <p:nvPr/>
        </p:nvSpPr>
        <p:spPr>
          <a:xfrm>
            <a:off x="558800" y="141779"/>
            <a:ext cx="4521200" cy="599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R" sz="2667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01</a:t>
            </a:r>
            <a:r>
              <a:rPr lang="en-US" sz="2667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. </a:t>
            </a:r>
            <a:r>
              <a:rPr kumimoji="1" lang="en-US" altLang="ko-KR" sz="28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Multimodal Learning I</a:t>
            </a:r>
            <a:endParaRPr lang="en-US" sz="2667" b="1" dirty="0">
              <a:solidFill>
                <a:srgbClr val="2D2D2D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F6AA0F81-2835-3DD3-D1ED-B05DD06D9FB6}"/>
              </a:ext>
            </a:extLst>
          </p:cNvPr>
          <p:cNvSpPr/>
          <p:nvPr/>
        </p:nvSpPr>
        <p:spPr>
          <a:xfrm rot="-10800000">
            <a:off x="685800" y="6426200"/>
            <a:ext cx="115062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sz="12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C8FE724-6AEC-DA7E-0458-A350CB770B03}"/>
              </a:ext>
            </a:extLst>
          </p:cNvPr>
          <p:cNvSpPr/>
          <p:nvPr/>
        </p:nvSpPr>
        <p:spPr>
          <a:xfrm>
            <a:off x="0" y="177800"/>
            <a:ext cx="406400" cy="6964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EF65C926-71CB-F191-5E64-F7AC56D01454}"/>
              </a:ext>
            </a:extLst>
          </p:cNvPr>
          <p:cNvSpPr txBox="1"/>
          <p:nvPr/>
        </p:nvSpPr>
        <p:spPr>
          <a:xfrm>
            <a:off x="10566400" y="6223000"/>
            <a:ext cx="4521200" cy="547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sz="1333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Korea Univ. KUBIG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3D10F3-429A-A748-22A6-5987E1962FEE}"/>
              </a:ext>
            </a:extLst>
          </p:cNvPr>
          <p:cNvSpPr txBox="1"/>
          <p:nvPr/>
        </p:nvSpPr>
        <p:spPr>
          <a:xfrm>
            <a:off x="9245600" y="-149075"/>
            <a:ext cx="6360695" cy="639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ore-KR" sz="1333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BAGIC STUDY COMPUTER VISION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F8FF07-CF91-31CD-54A8-DF208828FCC7}"/>
              </a:ext>
            </a:extLst>
          </p:cNvPr>
          <p:cNvSpPr/>
          <p:nvPr/>
        </p:nvSpPr>
        <p:spPr>
          <a:xfrm>
            <a:off x="758721" y="1110736"/>
            <a:ext cx="203200" cy="2031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26C1E3-3847-A037-C5E2-C5F19A2E5956}"/>
              </a:ext>
            </a:extLst>
          </p:cNvPr>
          <p:cNvSpPr txBox="1"/>
          <p:nvPr/>
        </p:nvSpPr>
        <p:spPr>
          <a:xfrm>
            <a:off x="1017799" y="1027668"/>
            <a:ext cx="2887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1. Multimodality</a:t>
            </a:r>
            <a:r>
              <a:rPr kumimoji="1" lang="ko-KR" altLang="en-US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의 종류</a:t>
            </a:r>
            <a:endParaRPr kumimoji="1" lang="en-US" altLang="ko-Kore-KR" sz="20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246F2D-4391-27AF-7E21-F56EF3914BCE}"/>
              </a:ext>
            </a:extLst>
          </p:cNvPr>
          <p:cNvSpPr txBox="1"/>
          <p:nvPr/>
        </p:nvSpPr>
        <p:spPr>
          <a:xfrm>
            <a:off x="761395" y="1498600"/>
            <a:ext cx="10059005" cy="3103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1. visual, motion</a:t>
            </a:r>
          </a:p>
          <a:p>
            <a:pPr>
              <a:lnSpc>
                <a:spcPct val="150000"/>
              </a:lnSpc>
            </a:pPr>
            <a:r>
              <a:rPr kumimoji="1" lang="en-US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2. audio(</a:t>
            </a:r>
            <a:r>
              <a:rPr kumimoji="1" lang="ko-KR" altLang="en-US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음악 등 모든 소리를 통칭</a:t>
            </a:r>
            <a:r>
              <a:rPr kumimoji="1" lang="en-US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), speech(</a:t>
            </a:r>
            <a:r>
              <a:rPr kumimoji="1" lang="ko-KR" altLang="en-US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소리 중 언어에 해당하는 것만 정의</a:t>
            </a:r>
            <a:r>
              <a:rPr kumimoji="1" lang="en-US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3. text(</a:t>
            </a:r>
            <a:r>
              <a:rPr kumimoji="1" lang="ko-KR" altLang="en-US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자막</a:t>
            </a:r>
            <a:r>
              <a:rPr kumimoji="1" lang="en-US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), knowledge(</a:t>
            </a:r>
            <a:r>
              <a:rPr kumimoji="1" lang="ko-KR" altLang="en-US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위키피디아 등 지식 포함</a:t>
            </a:r>
            <a:r>
              <a:rPr kumimoji="1" lang="en-US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endParaRPr kumimoji="1" lang="en-US" altLang="ko-KR" sz="1667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/>
              <a:t>&lt;</a:t>
            </a:r>
            <a:r>
              <a:rPr lang="ko-KR" altLang="en-US" sz="1600" dirty="0" err="1"/>
              <a:t>멀티모달</a:t>
            </a:r>
            <a:r>
              <a:rPr lang="ko-KR" altLang="en-US" sz="1600" dirty="0"/>
              <a:t> 모델의 장점</a:t>
            </a:r>
            <a:r>
              <a:rPr lang="en-US" altLang="ko-KR" sz="16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effectLst/>
              </a:rPr>
              <a:t>각 데이터들이 독립적으로 존재하지 않고 유기적인 관계를 맺고 있다</a:t>
            </a:r>
            <a:endParaRPr lang="en-US" altLang="ko-KR" sz="1600" dirty="0">
              <a:effectLst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effectLst/>
              </a:rPr>
              <a:t>데이터들의 유기적인 관계를 활용하여 학습을 진행하여 더 좋은 성능</a:t>
            </a:r>
            <a:r>
              <a:rPr lang="ko-KR" altLang="en-US" sz="1600" dirty="0"/>
              <a:t>을 추구한다</a:t>
            </a:r>
            <a:endParaRPr kumimoji="1" lang="en-US" altLang="ko-KR" sz="1667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667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5" name="그림 4" descr="텍스트, 스크린샷, 폰트, 포스트잇 노트이(가) 표시된 사진&#10;&#10;자동 생성된 설명">
            <a:extLst>
              <a:ext uri="{FF2B5EF4-FFF2-40B4-BE49-F238E27FC236}">
                <a16:creationId xmlns:a16="http://schemas.microsoft.com/office/drawing/2014/main" id="{FC6F39EB-1C6C-4D27-8667-3818983AB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902" y="1425729"/>
            <a:ext cx="3454703" cy="277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86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A3409-1A11-CB19-714A-34539A1AD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ADA16891-068A-BC9E-2EEE-11B5B2F30C68}"/>
              </a:ext>
            </a:extLst>
          </p:cNvPr>
          <p:cNvSpPr/>
          <p:nvPr/>
        </p:nvSpPr>
        <p:spPr>
          <a:xfrm rot="-10800000">
            <a:off x="4992000" y="533400"/>
            <a:ext cx="72000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sz="1200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616606EB-4CA8-529E-E862-EDA66D32608A}"/>
              </a:ext>
            </a:extLst>
          </p:cNvPr>
          <p:cNvSpPr txBox="1"/>
          <p:nvPr/>
        </p:nvSpPr>
        <p:spPr>
          <a:xfrm>
            <a:off x="558800" y="141779"/>
            <a:ext cx="4521200" cy="599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R" sz="2667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01</a:t>
            </a:r>
            <a:r>
              <a:rPr lang="en-US" sz="2667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. </a:t>
            </a:r>
            <a:r>
              <a:rPr kumimoji="1" lang="en-US" altLang="ko-KR" sz="28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Multimodal Learning I</a:t>
            </a:r>
            <a:endParaRPr lang="en-US" sz="2667" b="1" dirty="0">
              <a:solidFill>
                <a:srgbClr val="2D2D2D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065CB119-B706-3BA0-D40A-D09CA3646ED4}"/>
              </a:ext>
            </a:extLst>
          </p:cNvPr>
          <p:cNvSpPr/>
          <p:nvPr/>
        </p:nvSpPr>
        <p:spPr>
          <a:xfrm rot="-10800000">
            <a:off x="685800" y="6426200"/>
            <a:ext cx="115062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sz="12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37872EE-8999-D569-9B04-2AC64EFED7CE}"/>
              </a:ext>
            </a:extLst>
          </p:cNvPr>
          <p:cNvSpPr/>
          <p:nvPr/>
        </p:nvSpPr>
        <p:spPr>
          <a:xfrm>
            <a:off x="0" y="177800"/>
            <a:ext cx="406400" cy="6964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9E0B6A54-D2CF-AFAF-F6F5-3D83BA77D76E}"/>
              </a:ext>
            </a:extLst>
          </p:cNvPr>
          <p:cNvSpPr txBox="1"/>
          <p:nvPr/>
        </p:nvSpPr>
        <p:spPr>
          <a:xfrm>
            <a:off x="10566400" y="6223000"/>
            <a:ext cx="4521200" cy="547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sz="1333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Korea Univ. KUBIG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F80AB7-6B7D-FC07-A706-2AB561640F84}"/>
              </a:ext>
            </a:extLst>
          </p:cNvPr>
          <p:cNvSpPr txBox="1"/>
          <p:nvPr/>
        </p:nvSpPr>
        <p:spPr>
          <a:xfrm>
            <a:off x="9245600" y="-149075"/>
            <a:ext cx="6360695" cy="639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ore-KR" sz="1333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BAGIC STUDY COMPUTER VISION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19B756-6525-4932-6707-6BD7547F294A}"/>
              </a:ext>
            </a:extLst>
          </p:cNvPr>
          <p:cNvSpPr/>
          <p:nvPr/>
        </p:nvSpPr>
        <p:spPr>
          <a:xfrm>
            <a:off x="758721" y="1110736"/>
            <a:ext cx="203200" cy="2031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1C0BA6-A771-0803-0379-004B58B03795}"/>
              </a:ext>
            </a:extLst>
          </p:cNvPr>
          <p:cNvSpPr txBox="1"/>
          <p:nvPr/>
        </p:nvSpPr>
        <p:spPr>
          <a:xfrm>
            <a:off x="1017799" y="1027668"/>
            <a:ext cx="2887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1. Multimodality</a:t>
            </a:r>
            <a:r>
              <a:rPr kumimoji="1" lang="ko-KR" altLang="en-US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의 사례</a:t>
            </a:r>
            <a:endParaRPr kumimoji="1" lang="en-US" altLang="ko-Kore-KR" sz="20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F9C71A-0B2F-6A55-C491-5831E5730533}"/>
              </a:ext>
            </a:extLst>
          </p:cNvPr>
          <p:cNvSpPr txBox="1"/>
          <p:nvPr/>
        </p:nvSpPr>
        <p:spPr>
          <a:xfrm>
            <a:off x="761395" y="1498600"/>
            <a:ext cx="10059005" cy="4673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67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ex1) visual to text</a:t>
            </a:r>
          </a:p>
          <a:p>
            <a:pPr>
              <a:lnSpc>
                <a:spcPct val="150000"/>
              </a:lnSpc>
            </a:pPr>
            <a:r>
              <a:rPr kumimoji="1" lang="ko-KR" altLang="en-US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검색창에서 이미지</a:t>
            </a:r>
            <a:r>
              <a:rPr kumimoji="1" lang="en-US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kumimoji="1" lang="ko-KR" altLang="en-US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비디오를 검색할 때 텍스트가 쿼리로 입력되고 결과는 이미지로 출력된다</a:t>
            </a:r>
            <a:r>
              <a:rPr kumimoji="1" lang="en-US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r>
              <a:rPr kumimoji="1" lang="ko-KR" altLang="en-US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따라서 둘 간의 관계를 잘 정의하는 것이 검색 엔진 또는 검색 알고리즘이다</a:t>
            </a:r>
            <a:r>
              <a:rPr kumimoji="1" lang="en-US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1667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ex2) image/video captioning</a:t>
            </a:r>
          </a:p>
          <a:p>
            <a:pPr>
              <a:lnSpc>
                <a:spcPct val="150000"/>
              </a:lnSpc>
            </a:pPr>
            <a:r>
              <a:rPr kumimoji="1" lang="en-US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‘</a:t>
            </a:r>
            <a:r>
              <a:rPr kumimoji="1" lang="ko-KR" altLang="en-US" sz="1667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이미지’가</a:t>
            </a:r>
            <a:r>
              <a:rPr kumimoji="1" lang="ko-KR" altLang="en-US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 주어졌을 때 ‘상황을 묘사하는 </a:t>
            </a:r>
            <a:r>
              <a:rPr kumimoji="1" lang="ko-KR" altLang="en-US" sz="1667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텍스트’를</a:t>
            </a:r>
            <a:r>
              <a:rPr kumimoji="1" lang="ko-KR" altLang="en-US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 생성하는 태스크이다</a:t>
            </a:r>
            <a:r>
              <a:rPr kumimoji="1" lang="en-US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1667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ex3) Visual Question and Answering</a:t>
            </a:r>
          </a:p>
          <a:p>
            <a:pPr>
              <a:lnSpc>
                <a:spcPct val="150000"/>
              </a:lnSpc>
            </a:pPr>
            <a:r>
              <a:rPr kumimoji="1" lang="ko-KR" altLang="en-US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이미지와 텍스트 형태의 질문이 주어졌을 때 텍스트 형태의 답변을 생성한다</a:t>
            </a:r>
            <a:r>
              <a:rPr kumimoji="1" lang="en-US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논리적인 추론이 필요하기 때문에 어렵다</a:t>
            </a:r>
            <a:r>
              <a:rPr kumimoji="1" lang="en-US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.(</a:t>
            </a:r>
            <a:r>
              <a:rPr kumimoji="1" lang="ko-KR" altLang="en-US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이미지 내 상황 이해를 요구함</a:t>
            </a:r>
            <a:r>
              <a:rPr kumimoji="1" lang="en-US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sz="1667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ex4) localization</a:t>
            </a:r>
          </a:p>
          <a:p>
            <a:pPr>
              <a:lnSpc>
                <a:spcPct val="150000"/>
              </a:lnSpc>
            </a:pPr>
            <a:r>
              <a:rPr kumimoji="1" lang="ko-KR" altLang="en-US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공간적</a:t>
            </a:r>
            <a:r>
              <a:rPr kumimoji="1" lang="en-US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kumimoji="1" lang="ko-KR" altLang="en-US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시간적으로 동시에 접근하는 방법론</a:t>
            </a:r>
            <a:r>
              <a:rPr kumimoji="1" lang="en-US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텍스트로 묘사하면 영상이나 이미지 내에서 </a:t>
            </a:r>
            <a:r>
              <a:rPr kumimoji="1" lang="en-US" altLang="ko-KR" sz="1667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bbox</a:t>
            </a:r>
            <a:r>
              <a:rPr kumimoji="1" lang="ko-KR" altLang="en-US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로 정답을 찾는다</a:t>
            </a:r>
            <a:r>
              <a:rPr kumimoji="1" lang="en-US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ex) </a:t>
            </a:r>
            <a:r>
              <a:rPr kumimoji="1" lang="ko-KR" altLang="en-US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비디오에서 남주와 여주가 키스하는 신을 찾아라</a:t>
            </a:r>
            <a:r>
              <a:rPr kumimoji="1" lang="en-US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3128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570EE-95B7-2EA1-7CF3-25FF45739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6C2E9774-97FF-0244-CB09-56D565F18B70}"/>
              </a:ext>
            </a:extLst>
          </p:cNvPr>
          <p:cNvSpPr/>
          <p:nvPr/>
        </p:nvSpPr>
        <p:spPr>
          <a:xfrm rot="-10800000">
            <a:off x="4992000" y="533400"/>
            <a:ext cx="72000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sz="1200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3C71E95-35A8-43E0-2BF6-7DC79DA156B7}"/>
              </a:ext>
            </a:extLst>
          </p:cNvPr>
          <p:cNvSpPr txBox="1"/>
          <p:nvPr/>
        </p:nvSpPr>
        <p:spPr>
          <a:xfrm>
            <a:off x="558800" y="141779"/>
            <a:ext cx="4521200" cy="599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R" sz="2667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01</a:t>
            </a:r>
            <a:r>
              <a:rPr lang="en-US" sz="2667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. </a:t>
            </a:r>
            <a:r>
              <a:rPr kumimoji="1" lang="en-US" altLang="ko-KR" sz="28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Multimodal Learning I</a:t>
            </a:r>
            <a:endParaRPr lang="en-US" sz="2667" b="1" dirty="0">
              <a:solidFill>
                <a:srgbClr val="2D2D2D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21093B40-5A98-6D3A-1331-783DC989DF55}"/>
              </a:ext>
            </a:extLst>
          </p:cNvPr>
          <p:cNvSpPr/>
          <p:nvPr/>
        </p:nvSpPr>
        <p:spPr>
          <a:xfrm rot="-10800000">
            <a:off x="685800" y="6426200"/>
            <a:ext cx="115062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sz="12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9B522BD-C232-C90B-A021-089C30B395B7}"/>
              </a:ext>
            </a:extLst>
          </p:cNvPr>
          <p:cNvSpPr/>
          <p:nvPr/>
        </p:nvSpPr>
        <p:spPr>
          <a:xfrm>
            <a:off x="0" y="177800"/>
            <a:ext cx="406400" cy="6964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7B5D0309-3DD0-5D50-C377-EC38B73EEAB3}"/>
              </a:ext>
            </a:extLst>
          </p:cNvPr>
          <p:cNvSpPr txBox="1"/>
          <p:nvPr/>
        </p:nvSpPr>
        <p:spPr>
          <a:xfrm>
            <a:off x="10566400" y="6223000"/>
            <a:ext cx="4521200" cy="547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sz="1333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Korea Univ. KUBIG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201FAC-976E-88DB-D6DD-0678D6B489FB}"/>
              </a:ext>
            </a:extLst>
          </p:cNvPr>
          <p:cNvSpPr txBox="1"/>
          <p:nvPr/>
        </p:nvSpPr>
        <p:spPr>
          <a:xfrm>
            <a:off x="9245600" y="-149075"/>
            <a:ext cx="6360695" cy="639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ore-KR" sz="1333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BAGIC STUDY COMPUTER VISION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1B717E-F03A-0163-B0F6-A634983E46DA}"/>
              </a:ext>
            </a:extLst>
          </p:cNvPr>
          <p:cNvSpPr/>
          <p:nvPr/>
        </p:nvSpPr>
        <p:spPr>
          <a:xfrm>
            <a:off x="758721" y="1110736"/>
            <a:ext cx="203200" cy="2031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300180-7FE9-68A6-3C9C-09450597F275}"/>
              </a:ext>
            </a:extLst>
          </p:cNvPr>
          <p:cNvSpPr txBox="1"/>
          <p:nvPr/>
        </p:nvSpPr>
        <p:spPr>
          <a:xfrm>
            <a:off x="1017799" y="1027668"/>
            <a:ext cx="2294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language &amp; vision</a:t>
            </a:r>
            <a:endParaRPr kumimoji="1" lang="en-US" altLang="ko-Kore-KR" sz="20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0DC83-C8CB-F0D8-8256-8A59AC366BF1}"/>
              </a:ext>
            </a:extLst>
          </p:cNvPr>
          <p:cNvSpPr txBox="1"/>
          <p:nvPr/>
        </p:nvSpPr>
        <p:spPr>
          <a:xfrm>
            <a:off x="761395" y="1498600"/>
            <a:ext cx="10059005" cy="3134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Vision : Fast perception</a:t>
            </a:r>
            <a:r>
              <a:rPr kumimoji="1" lang="ko-KR" altLang="en-US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을 위한 </a:t>
            </a:r>
            <a:r>
              <a:rPr kumimoji="1" lang="en-US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modality</a:t>
            </a:r>
          </a:p>
          <a:p>
            <a:pPr>
              <a:lnSpc>
                <a:spcPct val="150000"/>
              </a:lnSpc>
            </a:pPr>
            <a:r>
              <a:rPr kumimoji="1" lang="en-US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1. </a:t>
            </a:r>
            <a:r>
              <a:rPr kumimoji="1" lang="ko-KR" altLang="en-US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낮은 정보 밀도</a:t>
            </a:r>
            <a:r>
              <a:rPr kumimoji="1" lang="en-US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kumimoji="1" lang="ko-KR" altLang="en-US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저장 공간 비효율</a:t>
            </a:r>
            <a:r>
              <a:rPr kumimoji="1" lang="en-US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r>
              <a:rPr kumimoji="1" lang="ko-KR" altLang="en-US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고양이를 표현하려면 많은 픽셀 필요</a:t>
            </a:r>
            <a:r>
              <a:rPr kumimoji="1" lang="en-US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2. </a:t>
            </a:r>
            <a:r>
              <a:rPr kumimoji="1" lang="ko-KR" altLang="en-US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빠른 </a:t>
            </a:r>
            <a:r>
              <a:rPr kumimoji="1" lang="ko-KR" altLang="en-US" sz="1667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전달력</a:t>
            </a:r>
            <a:endParaRPr kumimoji="1" lang="ko-KR" altLang="en-US" sz="1667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3. </a:t>
            </a:r>
            <a:r>
              <a:rPr kumimoji="1" lang="ko-KR" altLang="en-US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지식 전달에 사용</a:t>
            </a:r>
          </a:p>
          <a:p>
            <a:pPr>
              <a:lnSpc>
                <a:spcPct val="150000"/>
              </a:lnSpc>
            </a:pPr>
            <a:r>
              <a:rPr kumimoji="1" lang="en-US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4. </a:t>
            </a:r>
            <a:r>
              <a:rPr kumimoji="1" lang="ko-KR" altLang="en-US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디테일에 약함</a:t>
            </a:r>
            <a:r>
              <a:rPr kumimoji="1" lang="en-US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kumimoji="1" lang="ko-KR" altLang="en-US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감정 전달이 어려움</a:t>
            </a:r>
            <a:r>
              <a:rPr kumimoji="1" lang="en-US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r>
              <a:rPr kumimoji="1" lang="ko-KR" altLang="en-US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오디오나 텍스트가 더 효율적</a:t>
            </a:r>
            <a:r>
              <a:rPr kumimoji="1" lang="en-US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5. </a:t>
            </a:r>
            <a:r>
              <a:rPr kumimoji="1" lang="ko-KR" altLang="en-US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시각 데이터의 </a:t>
            </a:r>
            <a:r>
              <a:rPr kumimoji="1" lang="ko-KR" altLang="en-US" sz="1667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전달력이</a:t>
            </a:r>
            <a:r>
              <a:rPr kumimoji="1" lang="ko-KR" altLang="en-US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 높으므로 모델이 이해하기 쉽기 때문에 </a:t>
            </a:r>
            <a:r>
              <a:rPr kumimoji="1" lang="en-US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backbone</a:t>
            </a:r>
            <a:r>
              <a:rPr kumimoji="1" lang="ko-KR" altLang="en-US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의 </a:t>
            </a:r>
            <a:r>
              <a:rPr kumimoji="1" lang="en-US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scale</a:t>
            </a:r>
            <a:r>
              <a:rPr kumimoji="1" lang="ko-KR" altLang="en-US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이 작아도 충분</a:t>
            </a:r>
            <a:r>
              <a:rPr kumimoji="1" lang="en-US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. 100M~3B </a:t>
            </a:r>
            <a:r>
              <a:rPr kumimoji="1" lang="ko-KR" altLang="en-US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정도의 적은 용량의 파라미터로도 학습 가능</a:t>
            </a:r>
          </a:p>
          <a:p>
            <a:pPr>
              <a:lnSpc>
                <a:spcPct val="150000"/>
              </a:lnSpc>
            </a:pPr>
            <a:endParaRPr kumimoji="1" lang="en-US" altLang="ko-KR" sz="1667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9856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668BF-56EA-9317-E1DF-12B0FBD87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A9974987-5258-D43B-364C-F48AF2F70502}"/>
              </a:ext>
            </a:extLst>
          </p:cNvPr>
          <p:cNvSpPr/>
          <p:nvPr/>
        </p:nvSpPr>
        <p:spPr>
          <a:xfrm rot="-10800000">
            <a:off x="4992000" y="533400"/>
            <a:ext cx="72000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sz="1200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3D45A272-785E-904E-6085-7B8BE0F38F80}"/>
              </a:ext>
            </a:extLst>
          </p:cNvPr>
          <p:cNvSpPr txBox="1"/>
          <p:nvPr/>
        </p:nvSpPr>
        <p:spPr>
          <a:xfrm>
            <a:off x="558800" y="141779"/>
            <a:ext cx="4521200" cy="599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R" sz="2667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01</a:t>
            </a:r>
            <a:r>
              <a:rPr lang="en-US" sz="2667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. </a:t>
            </a:r>
            <a:r>
              <a:rPr kumimoji="1" lang="en-US" altLang="ko-KR" sz="28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Multimodal Learning I</a:t>
            </a:r>
            <a:endParaRPr lang="en-US" sz="2667" b="1" dirty="0">
              <a:solidFill>
                <a:srgbClr val="2D2D2D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8E0C1AD8-DB3B-9ED1-181B-216760971062}"/>
              </a:ext>
            </a:extLst>
          </p:cNvPr>
          <p:cNvSpPr/>
          <p:nvPr/>
        </p:nvSpPr>
        <p:spPr>
          <a:xfrm rot="-10800000">
            <a:off x="685800" y="6426200"/>
            <a:ext cx="115062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sz="12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BB73BA-1172-877B-8EBB-32AC13EDA15E}"/>
              </a:ext>
            </a:extLst>
          </p:cNvPr>
          <p:cNvSpPr/>
          <p:nvPr/>
        </p:nvSpPr>
        <p:spPr>
          <a:xfrm>
            <a:off x="0" y="177800"/>
            <a:ext cx="406400" cy="6964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AC2044A3-3390-ABB2-7B09-6D8844EA5F90}"/>
              </a:ext>
            </a:extLst>
          </p:cNvPr>
          <p:cNvSpPr txBox="1"/>
          <p:nvPr/>
        </p:nvSpPr>
        <p:spPr>
          <a:xfrm>
            <a:off x="10566400" y="6223000"/>
            <a:ext cx="4521200" cy="547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sz="1333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Korea Univ. KUBIG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3DB560-AF6C-2BEB-7BE3-AB6A04FB604F}"/>
              </a:ext>
            </a:extLst>
          </p:cNvPr>
          <p:cNvSpPr txBox="1"/>
          <p:nvPr/>
        </p:nvSpPr>
        <p:spPr>
          <a:xfrm>
            <a:off x="9245600" y="-149075"/>
            <a:ext cx="6360695" cy="639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ore-KR" sz="1333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BAGIC STUDY COMPUTER VISION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B2E3C1D-B736-79D1-6884-FFE788464C0B}"/>
              </a:ext>
            </a:extLst>
          </p:cNvPr>
          <p:cNvSpPr/>
          <p:nvPr/>
        </p:nvSpPr>
        <p:spPr>
          <a:xfrm>
            <a:off x="758721" y="1110736"/>
            <a:ext cx="203200" cy="2031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DEF812-9B05-C794-96FF-9ED4554E0165}"/>
              </a:ext>
            </a:extLst>
          </p:cNvPr>
          <p:cNvSpPr txBox="1"/>
          <p:nvPr/>
        </p:nvSpPr>
        <p:spPr>
          <a:xfrm>
            <a:off x="1017799" y="1027668"/>
            <a:ext cx="2294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language &amp; vision</a:t>
            </a:r>
            <a:endParaRPr kumimoji="1" lang="en-US" altLang="ko-Kore-KR" sz="20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31C4E0-36F7-4DFE-8357-2278718BD300}"/>
              </a:ext>
            </a:extLst>
          </p:cNvPr>
          <p:cNvSpPr txBox="1"/>
          <p:nvPr/>
        </p:nvSpPr>
        <p:spPr>
          <a:xfrm>
            <a:off x="761395" y="1498600"/>
            <a:ext cx="10059005" cy="3518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Text : highest information </a:t>
            </a:r>
            <a:r>
              <a:rPr kumimoji="1" lang="en" altLang="ko-KR" sz="1667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desity</a:t>
            </a:r>
            <a:r>
              <a:rPr kumimoji="1" lang="ko-KR" altLang="en-US" sz="1667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를</a:t>
            </a:r>
            <a:r>
              <a:rPr kumimoji="1" lang="ko-KR" altLang="en-US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 위한 </a:t>
            </a:r>
            <a:r>
              <a:rPr kumimoji="1" lang="en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modality </a:t>
            </a:r>
          </a:p>
          <a:p>
            <a:pPr>
              <a:lnSpc>
                <a:spcPct val="150000"/>
              </a:lnSpc>
            </a:pPr>
            <a:r>
              <a:rPr kumimoji="1" lang="ko-KR" altLang="en-US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높은 정보 밀도</a:t>
            </a:r>
            <a:r>
              <a:rPr kumimoji="1" lang="en-US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kumimoji="1" lang="ko-KR" altLang="en-US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소설만 읽어도 캐릭터의 감정 및 배경 이해 가능</a:t>
            </a:r>
            <a:r>
              <a:rPr kumimoji="1" lang="en-US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ko-KR" altLang="en-US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낮은 </a:t>
            </a:r>
            <a:r>
              <a:rPr kumimoji="1" lang="ko-KR" altLang="en-US" sz="1667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전달력</a:t>
            </a:r>
            <a:r>
              <a:rPr kumimoji="1" lang="en-US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kumimoji="1" lang="ko-KR" altLang="en-US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책을 읽는 것보다 만화나 </a:t>
            </a:r>
            <a:r>
              <a:rPr kumimoji="1" lang="en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TV</a:t>
            </a:r>
            <a:r>
              <a:rPr kumimoji="1" lang="ko-KR" altLang="en-US" sz="1667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를</a:t>
            </a:r>
            <a:r>
              <a:rPr kumimoji="1" lang="ko-KR" altLang="en-US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 보는 것이 덜 힘이 </a:t>
            </a:r>
            <a:r>
              <a:rPr kumimoji="1" lang="ko-KR" altLang="en-US" sz="1667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들어감</a:t>
            </a:r>
            <a:r>
              <a:rPr kumimoji="1" lang="en-US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r>
              <a:rPr kumimoji="1" lang="ko-KR" altLang="en-US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글을 읽고 이해하는데 많은 에너지 필요</a:t>
            </a:r>
            <a:r>
              <a:rPr kumimoji="1" lang="en-US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.)</a:t>
            </a:r>
          </a:p>
          <a:p>
            <a:pPr>
              <a:lnSpc>
                <a:spcPct val="150000"/>
              </a:lnSpc>
            </a:pPr>
            <a:r>
              <a:rPr kumimoji="1" lang="ko-KR" altLang="en-US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지식 저장에 활용</a:t>
            </a:r>
            <a:r>
              <a:rPr kumimoji="1" lang="en-US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kumimoji="1" lang="ko-KR" altLang="en-US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압축해서 많은 내용 저장 가능</a:t>
            </a:r>
            <a:r>
              <a:rPr kumimoji="1" lang="en-US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r>
              <a:rPr kumimoji="1" lang="ko-KR" altLang="en-US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책 </a:t>
            </a:r>
            <a:r>
              <a:rPr kumimoji="1" lang="en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vs </a:t>
            </a:r>
            <a:r>
              <a:rPr kumimoji="1" lang="ko-KR" altLang="en-US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영화</a:t>
            </a:r>
            <a:r>
              <a:rPr kumimoji="1" lang="en-US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ko-KR" altLang="en-US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디테일에 강함</a:t>
            </a:r>
          </a:p>
          <a:p>
            <a:pPr>
              <a:lnSpc>
                <a:spcPct val="150000"/>
              </a:lnSpc>
            </a:pPr>
            <a:r>
              <a:rPr kumimoji="1" lang="ko-KR" altLang="en-US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응축되어 있는 텍스트를 이해하기 위해서는 복잡한 모델이 필요하기 때문에 많은 파라미터 </a:t>
            </a:r>
            <a:r>
              <a:rPr kumimoji="1" lang="en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backbone model </a:t>
            </a:r>
            <a:r>
              <a:rPr kumimoji="1" lang="ko-KR" altLang="en-US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필요</a:t>
            </a:r>
            <a:r>
              <a:rPr kumimoji="1" lang="en-US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r>
              <a:rPr kumimoji="1" lang="en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LLM </a:t>
            </a:r>
            <a:r>
              <a:rPr kumimoji="1" lang="ko-KR" altLang="en-US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등 </a:t>
            </a:r>
            <a:r>
              <a:rPr kumimoji="1" lang="en-US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10</a:t>
            </a:r>
            <a:r>
              <a:rPr kumimoji="1" lang="en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B </a:t>
            </a:r>
            <a:r>
              <a:rPr kumimoji="1" lang="ko-KR" altLang="en-US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파라미터 이상 필요</a:t>
            </a:r>
            <a:r>
              <a:rPr kumimoji="1" lang="en-US" altLang="ko-KR" sz="1667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ko-KR" altLang="en-US" sz="1667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667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2090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62BE7-81F9-7961-DC85-4DB6ABEF9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093E110D-0817-E46D-3C06-AD8F54023853}"/>
              </a:ext>
            </a:extLst>
          </p:cNvPr>
          <p:cNvSpPr/>
          <p:nvPr/>
        </p:nvSpPr>
        <p:spPr>
          <a:xfrm rot="-10800000">
            <a:off x="4992000" y="533400"/>
            <a:ext cx="72000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sz="1200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0D78063-1A7F-2552-E40E-5D3023D45780}"/>
              </a:ext>
            </a:extLst>
          </p:cNvPr>
          <p:cNvSpPr txBox="1"/>
          <p:nvPr/>
        </p:nvSpPr>
        <p:spPr>
          <a:xfrm>
            <a:off x="558800" y="141779"/>
            <a:ext cx="4521200" cy="599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R" sz="2667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01</a:t>
            </a:r>
            <a:r>
              <a:rPr lang="en-US" sz="2667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. </a:t>
            </a:r>
            <a:r>
              <a:rPr kumimoji="1" lang="en-US" altLang="ko-KR" sz="28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Multimodal Learning I</a:t>
            </a:r>
            <a:endParaRPr lang="en-US" sz="2667" b="1" dirty="0">
              <a:solidFill>
                <a:srgbClr val="2D2D2D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1C13B677-083F-B07D-8352-A4FEA1197CF6}"/>
              </a:ext>
            </a:extLst>
          </p:cNvPr>
          <p:cNvSpPr/>
          <p:nvPr/>
        </p:nvSpPr>
        <p:spPr>
          <a:xfrm rot="-10800000">
            <a:off x="685800" y="6426200"/>
            <a:ext cx="115062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sz="12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D594C4-68B9-6781-EA04-766053118BFB}"/>
              </a:ext>
            </a:extLst>
          </p:cNvPr>
          <p:cNvSpPr/>
          <p:nvPr/>
        </p:nvSpPr>
        <p:spPr>
          <a:xfrm>
            <a:off x="0" y="177800"/>
            <a:ext cx="406400" cy="6964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74371941-6329-5C2F-2604-FB563F6BB6FD}"/>
              </a:ext>
            </a:extLst>
          </p:cNvPr>
          <p:cNvSpPr txBox="1"/>
          <p:nvPr/>
        </p:nvSpPr>
        <p:spPr>
          <a:xfrm>
            <a:off x="10566400" y="6223000"/>
            <a:ext cx="4521200" cy="547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sz="1333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Korea Univ. KUBIG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A2D3CA-F06E-7761-6E53-5872E651CAB0}"/>
              </a:ext>
            </a:extLst>
          </p:cNvPr>
          <p:cNvSpPr txBox="1"/>
          <p:nvPr/>
        </p:nvSpPr>
        <p:spPr>
          <a:xfrm>
            <a:off x="9245600" y="-149075"/>
            <a:ext cx="6360695" cy="639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ore-KR" sz="1333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BAGIC STUDY COMPUTER VISION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13F86F-0DF2-1713-8203-084F7C2832B5}"/>
              </a:ext>
            </a:extLst>
          </p:cNvPr>
          <p:cNvSpPr/>
          <p:nvPr/>
        </p:nvSpPr>
        <p:spPr>
          <a:xfrm>
            <a:off x="758721" y="1110736"/>
            <a:ext cx="203200" cy="2031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0C7B25-D411-40B5-0C1B-BC3B9720F5EF}"/>
              </a:ext>
            </a:extLst>
          </p:cNvPr>
          <p:cNvSpPr txBox="1"/>
          <p:nvPr/>
        </p:nvSpPr>
        <p:spPr>
          <a:xfrm>
            <a:off x="1017799" y="1027668"/>
            <a:ext cx="2185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altLang="en-US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이미지 캡셔닝 정의</a:t>
            </a:r>
            <a:endParaRPr kumimoji="1" lang="en-US" altLang="ko-Kore-KR" sz="20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3592ED-E1D0-4567-7D96-2703D02E32BE}"/>
              </a:ext>
            </a:extLst>
          </p:cNvPr>
          <p:cNvSpPr txBox="1"/>
          <p:nvPr/>
        </p:nvSpPr>
        <p:spPr>
          <a:xfrm>
            <a:off x="761395" y="1498600"/>
            <a:ext cx="10059005" cy="3394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effectLst/>
              </a:rPr>
              <a:t>: </a:t>
            </a:r>
            <a:r>
              <a:rPr lang="ko-KR" altLang="en-US" sz="1600" dirty="0">
                <a:effectLst/>
              </a:rPr>
              <a:t>이미지가 주어졌을 때 자연어 형태의 묘사를 생성하는 것을 의미한다</a:t>
            </a:r>
            <a:r>
              <a:rPr lang="en-US" altLang="ko-KR" sz="1600" dirty="0">
                <a:effectLst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effectLst/>
              </a:rPr>
              <a:t>input : image x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effectLst/>
              </a:rPr>
              <a:t>output : y = ($y_1$, $y_2$, … , $</a:t>
            </a:r>
            <a:r>
              <a:rPr lang="en-US" altLang="ko-KR" sz="1600" dirty="0" err="1">
                <a:effectLst/>
              </a:rPr>
              <a:t>y_c</a:t>
            </a:r>
            <a:r>
              <a:rPr lang="en-US" altLang="ko-KR" sz="1600" dirty="0">
                <a:effectLst/>
              </a:rPr>
              <a:t>$) vocab = k</a:t>
            </a:r>
            <a:r>
              <a:rPr lang="ko-KR" altLang="en-US" sz="1600" dirty="0">
                <a:effectLst/>
              </a:rPr>
              <a:t>개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effectLst/>
              </a:rPr>
              <a:t>이미지 데이터가 입력되면 </a:t>
            </a:r>
            <a:r>
              <a:rPr lang="ko-KR" altLang="en-US" sz="1600" dirty="0" err="1">
                <a:effectLst/>
              </a:rPr>
              <a:t>시퀀셜한</a:t>
            </a:r>
            <a:r>
              <a:rPr lang="ko-KR" altLang="en-US" sz="1600" dirty="0">
                <a:effectLst/>
              </a:rPr>
              <a:t> 단어로 이루어진 텍스트 형태의 설명이 출력된다</a:t>
            </a:r>
            <a:r>
              <a:rPr lang="en-US" altLang="ko-KR" sz="1600" dirty="0">
                <a:effectLst/>
              </a:rPr>
              <a:t>. </a:t>
            </a:r>
            <a:r>
              <a:rPr lang="ko-KR" altLang="en-US" sz="1600" dirty="0">
                <a:effectLst/>
              </a:rPr>
              <a:t>이때 사용되는 단어는 사전에 정의된 </a:t>
            </a:r>
            <a:r>
              <a:rPr lang="en-US" altLang="ko-KR" sz="1600" dirty="0">
                <a:effectLst/>
              </a:rPr>
              <a:t>vocab</a:t>
            </a:r>
            <a:r>
              <a:rPr lang="ko-KR" altLang="en-US" sz="1600" dirty="0">
                <a:effectLst/>
              </a:rPr>
              <a:t>내에서 추출하여 순서대로 나열된다</a:t>
            </a:r>
            <a:r>
              <a:rPr lang="en-US" altLang="ko-KR" sz="1600" dirty="0">
                <a:effectLst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effectLst/>
              </a:rPr>
              <a:t>학습 데이터 </a:t>
            </a:r>
            <a:r>
              <a:rPr lang="en-US" altLang="ko-KR" sz="1600" dirty="0">
                <a:effectLst/>
              </a:rPr>
              <a:t>: pair of (image, text description)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effectLst/>
              </a:rPr>
              <a:t>대표적인 모델 </a:t>
            </a:r>
            <a:r>
              <a:rPr lang="en-US" altLang="ko-KR" sz="1600" dirty="0">
                <a:effectLst/>
              </a:rPr>
              <a:t>: 1) LRCN - RNN based video model 2) noise contrastive estimation3) Attention</a:t>
            </a:r>
            <a:r>
              <a:rPr lang="en-US" altLang="ko-KR" sz="1600" dirty="0"/>
              <a:t> based</a:t>
            </a:r>
            <a:r>
              <a:rPr lang="ko-KR" altLang="en-US" sz="1600" dirty="0">
                <a:effectLst/>
              </a:rPr>
              <a:t> </a:t>
            </a:r>
            <a:r>
              <a:rPr lang="en-US" altLang="ko-KR" sz="1600" dirty="0">
                <a:effectLst/>
              </a:rPr>
              <a:t>captioning 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effectLst/>
            </a:endParaRPr>
          </a:p>
          <a:p>
            <a:pPr>
              <a:lnSpc>
                <a:spcPct val="150000"/>
              </a:lnSpc>
            </a:pPr>
            <a:endParaRPr kumimoji="1" lang="en-US" altLang="ko-KR" sz="1667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5" name="그림 4" descr="소년, 유아, 의류, 인간의 얼굴이(가) 표시된 사진&#10;&#10;자동 생성된 설명">
            <a:extLst>
              <a:ext uri="{FF2B5EF4-FFF2-40B4-BE49-F238E27FC236}">
                <a16:creationId xmlns:a16="http://schemas.microsoft.com/office/drawing/2014/main" id="{BF23525F-9DB4-7F14-3569-953D3A55E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700" y="4421702"/>
            <a:ext cx="3348394" cy="1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662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38E8E-2EF7-7F3F-1788-279708B5F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4CCFBC9F-C914-315C-8B9D-3CF796D3C783}"/>
              </a:ext>
            </a:extLst>
          </p:cNvPr>
          <p:cNvSpPr/>
          <p:nvPr/>
        </p:nvSpPr>
        <p:spPr>
          <a:xfrm rot="-10800000">
            <a:off x="4992000" y="533400"/>
            <a:ext cx="72000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sz="1200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3121B436-3B19-DD49-4078-133F74C75F7B}"/>
              </a:ext>
            </a:extLst>
          </p:cNvPr>
          <p:cNvSpPr txBox="1"/>
          <p:nvPr/>
        </p:nvSpPr>
        <p:spPr>
          <a:xfrm>
            <a:off x="558800" y="141779"/>
            <a:ext cx="4521200" cy="599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R" sz="2667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01</a:t>
            </a:r>
            <a:r>
              <a:rPr lang="en-US" sz="2667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. </a:t>
            </a:r>
            <a:r>
              <a:rPr kumimoji="1" lang="en-US" altLang="ko-KR" sz="28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Multimodal Learning I</a:t>
            </a:r>
            <a:endParaRPr lang="en-US" sz="2667" b="1" dirty="0">
              <a:solidFill>
                <a:srgbClr val="2D2D2D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8916A49D-DC5C-D4D2-347E-A4A8A6E8FC2C}"/>
              </a:ext>
            </a:extLst>
          </p:cNvPr>
          <p:cNvSpPr/>
          <p:nvPr/>
        </p:nvSpPr>
        <p:spPr>
          <a:xfrm rot="-10800000">
            <a:off x="685800" y="6426200"/>
            <a:ext cx="115062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sz="12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4009171-852E-DCAD-B683-9D9E3165AE8D}"/>
              </a:ext>
            </a:extLst>
          </p:cNvPr>
          <p:cNvSpPr/>
          <p:nvPr/>
        </p:nvSpPr>
        <p:spPr>
          <a:xfrm>
            <a:off x="0" y="177800"/>
            <a:ext cx="406400" cy="6964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906741D6-6983-FCFA-5F32-F319F31EA153}"/>
              </a:ext>
            </a:extLst>
          </p:cNvPr>
          <p:cNvSpPr txBox="1"/>
          <p:nvPr/>
        </p:nvSpPr>
        <p:spPr>
          <a:xfrm>
            <a:off x="10566400" y="6223000"/>
            <a:ext cx="4521200" cy="547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sz="1333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Korea Univ. KUBIG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09EBBC-54A2-F450-BFA7-DFB2CDF97A2F}"/>
              </a:ext>
            </a:extLst>
          </p:cNvPr>
          <p:cNvSpPr txBox="1"/>
          <p:nvPr/>
        </p:nvSpPr>
        <p:spPr>
          <a:xfrm>
            <a:off x="9245600" y="-149075"/>
            <a:ext cx="6360695" cy="639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ore-KR" sz="1333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BAGIC STUDY COMPUTER VISION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9A0A63-1E0D-99DE-05EE-3255B018917D}"/>
              </a:ext>
            </a:extLst>
          </p:cNvPr>
          <p:cNvSpPr/>
          <p:nvPr/>
        </p:nvSpPr>
        <p:spPr>
          <a:xfrm>
            <a:off x="758721" y="1110736"/>
            <a:ext cx="203200" cy="2031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F7FDBC-F2FA-010E-6017-90F2C425D52A}"/>
              </a:ext>
            </a:extLst>
          </p:cNvPr>
          <p:cNvSpPr txBox="1"/>
          <p:nvPr/>
        </p:nvSpPr>
        <p:spPr>
          <a:xfrm>
            <a:off x="1017799" y="1027668"/>
            <a:ext cx="4447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1. LRCN model </a:t>
            </a:r>
            <a:r>
              <a:rPr lang="en-US" altLang="ko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- video classification</a:t>
            </a:r>
            <a:endParaRPr kumimoji="1" lang="en-US" altLang="ko-Kore-KR" sz="20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2B052-8C16-1327-8670-1EB41D82BF76}"/>
              </a:ext>
            </a:extLst>
          </p:cNvPr>
          <p:cNvSpPr txBox="1"/>
          <p:nvPr/>
        </p:nvSpPr>
        <p:spPr>
          <a:xfrm>
            <a:off x="761395" y="1498600"/>
            <a:ext cx="10059005" cy="2969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: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비디오 데이터를 입력 받아 어떤 내용을 담고 있는 비디오인지 카테고리를 분류해주는 모델</a:t>
            </a:r>
            <a:endParaRPr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1. 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비디오를 연속적인 이미지로 분리한다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2. 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각 이미지마다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CNN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으로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feature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를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추출한다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3. LSTM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에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feature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를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시간 순서대로 삽입한다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비디오는 시퀀스 데이터이므로 </a:t>
            </a:r>
            <a:endParaRPr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4. 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앞선 영상의 정보를 반영해서 다음 이미지 예측 결과에 활용하는 효과가 있다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5. 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각 이미지마다 분류한 결과를 평균 내어 어떤 동작인지 예측한다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(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정답 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= </a:t>
            </a:r>
            <a:r>
              <a:rPr lang="en-US" altLang="ko-KR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highjump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7" name="그림 6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19D456E3-E0FD-4228-A9BA-2171F3193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396" y="1134126"/>
            <a:ext cx="2635805" cy="287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882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A0522-3DEA-F71B-6BC7-8123EB23E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53CF21FB-AA77-6C7D-D0FF-B54904A4764D}"/>
              </a:ext>
            </a:extLst>
          </p:cNvPr>
          <p:cNvSpPr/>
          <p:nvPr/>
        </p:nvSpPr>
        <p:spPr>
          <a:xfrm rot="-10800000">
            <a:off x="4992000" y="533400"/>
            <a:ext cx="72000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sz="1200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658237C-4F77-80BC-89B8-948F53D34431}"/>
              </a:ext>
            </a:extLst>
          </p:cNvPr>
          <p:cNvSpPr txBox="1"/>
          <p:nvPr/>
        </p:nvSpPr>
        <p:spPr>
          <a:xfrm>
            <a:off x="558800" y="141779"/>
            <a:ext cx="4521200" cy="599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R" sz="2667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01</a:t>
            </a:r>
            <a:r>
              <a:rPr lang="en-US" sz="2667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. </a:t>
            </a:r>
            <a:r>
              <a:rPr kumimoji="1" lang="en-US" altLang="ko-KR" sz="28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Multimodal Learning I</a:t>
            </a:r>
            <a:endParaRPr lang="en-US" sz="2667" b="1" dirty="0">
              <a:solidFill>
                <a:srgbClr val="2D2D2D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C9916341-A3B4-1D18-D5E1-0E74C6FFA1AD}"/>
              </a:ext>
            </a:extLst>
          </p:cNvPr>
          <p:cNvSpPr/>
          <p:nvPr/>
        </p:nvSpPr>
        <p:spPr>
          <a:xfrm rot="-10800000">
            <a:off x="685800" y="6426200"/>
            <a:ext cx="115062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ore-KR" altLang="en-US" sz="12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B5DD88-593D-AE0A-B10F-FAA0424E91C1}"/>
              </a:ext>
            </a:extLst>
          </p:cNvPr>
          <p:cNvSpPr/>
          <p:nvPr/>
        </p:nvSpPr>
        <p:spPr>
          <a:xfrm>
            <a:off x="0" y="177800"/>
            <a:ext cx="406400" cy="6964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350CB67F-9670-DCE1-1769-EC2BB85B2D6F}"/>
              </a:ext>
            </a:extLst>
          </p:cNvPr>
          <p:cNvSpPr txBox="1"/>
          <p:nvPr/>
        </p:nvSpPr>
        <p:spPr>
          <a:xfrm>
            <a:off x="10566400" y="6223000"/>
            <a:ext cx="4521200" cy="547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27"/>
              </a:lnSpc>
            </a:pPr>
            <a:r>
              <a:rPr lang="en-US" sz="1333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Korea Univ. KUBIG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EE6671-ECBF-465A-0C38-8611927855D7}"/>
              </a:ext>
            </a:extLst>
          </p:cNvPr>
          <p:cNvSpPr txBox="1"/>
          <p:nvPr/>
        </p:nvSpPr>
        <p:spPr>
          <a:xfrm>
            <a:off x="9245600" y="-149075"/>
            <a:ext cx="6360695" cy="639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227"/>
              </a:lnSpc>
            </a:pPr>
            <a:r>
              <a:rPr lang="en-US" altLang="ko-Kore-KR" sz="1333" b="1" dirty="0">
                <a:solidFill>
                  <a:srgbClr val="2D2D2D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BAGIC STUDY COMPUTER VISION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93F381-EBDB-7CF9-EFE0-5357B536AFE8}"/>
              </a:ext>
            </a:extLst>
          </p:cNvPr>
          <p:cNvSpPr/>
          <p:nvPr/>
        </p:nvSpPr>
        <p:spPr>
          <a:xfrm>
            <a:off x="758721" y="1110736"/>
            <a:ext cx="203200" cy="2031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3E173B-AE6C-0F74-CCE6-97A16083A1C5}"/>
              </a:ext>
            </a:extLst>
          </p:cNvPr>
          <p:cNvSpPr txBox="1"/>
          <p:nvPr/>
        </p:nvSpPr>
        <p:spPr>
          <a:xfrm>
            <a:off x="1017799" y="1027668"/>
            <a:ext cx="4237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1. LRCN model </a:t>
            </a:r>
            <a:r>
              <a:rPr lang="en-US" altLang="ko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– image captioning</a:t>
            </a:r>
            <a:endParaRPr kumimoji="1" lang="en-US" altLang="ko-Kore-KR" sz="20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99E3B8-2926-20F7-17BA-410245A1FB97}"/>
              </a:ext>
            </a:extLst>
          </p:cNvPr>
          <p:cNvSpPr txBox="1"/>
          <p:nvPr/>
        </p:nvSpPr>
        <p:spPr>
          <a:xfrm>
            <a:off x="761395" y="1498600"/>
            <a:ext cx="10059005" cy="3616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: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비디오 데이터를 입력 받아 어떤 내용을 담고 있는 비디오인지 카테고리를 분류해주는 모델</a:t>
            </a:r>
            <a:endParaRPr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단일 이미지를 </a:t>
            </a:r>
            <a:r>
              <a:rPr lang="en" altLang="ko-Kore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CNN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에 입력한 후 </a:t>
            </a:r>
            <a:r>
              <a:rPr lang="en" altLang="ko-Kore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feature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를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추출한다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" altLang="ko-Kore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LSTM 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모델에 입력한다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" altLang="ko-Kore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hidden state_0</a:t>
            </a:r>
            <a:r>
              <a:rPr lang="ko-KR" altLang="en-US" sz="1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를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출력하고 첫번째 단어를 예측한다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동일한 </a:t>
            </a:r>
            <a:r>
              <a:rPr lang="en" altLang="ko-Kore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CNN features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와 전 단계의 </a:t>
            </a:r>
            <a:r>
              <a:rPr lang="en" altLang="ko-Kore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hidden state_0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을 합쳐서 </a:t>
            </a:r>
            <a:r>
              <a:rPr lang="en" altLang="ko-Kore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hidden state_1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을 출력한다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" altLang="ko-Kore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hidden state_1</a:t>
            </a:r>
            <a:r>
              <a:rPr lang="ko-KR" altLang="en-US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로 다음 단어를 예측한다</a:t>
            </a:r>
            <a:r>
              <a:rPr lang="en-US" altLang="ko-KR" sz="14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ore-KR" sz="1400" dirty="0"/>
              <a:t>LSTM</a:t>
            </a:r>
            <a:r>
              <a:rPr lang="ko-KR" altLang="en-US" sz="1400" dirty="0"/>
              <a:t>은 시간 순서로 정보를 </a:t>
            </a:r>
            <a:r>
              <a:rPr lang="ko-KR" altLang="en-US" sz="1400" dirty="0" err="1"/>
              <a:t>입력받아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시퀀셜하게</a:t>
            </a:r>
            <a:r>
              <a:rPr lang="ko-KR" altLang="en-US" sz="1400" dirty="0"/>
              <a:t> </a:t>
            </a:r>
            <a:r>
              <a:rPr lang="en" altLang="ko-Kore-KR" sz="1400" dirty="0"/>
              <a:t>hidden state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학습하는데</a:t>
            </a:r>
            <a:r>
              <a:rPr lang="en-US" altLang="ko-KR" sz="1400" dirty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현재 단계의 </a:t>
            </a:r>
            <a:r>
              <a:rPr lang="en" altLang="ko-Kore-KR" sz="1400" dirty="0"/>
              <a:t>hidden state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출력하기 위해서 </a:t>
            </a:r>
            <a:r>
              <a:rPr lang="en-US" altLang="ko-KR" sz="1400" dirty="0"/>
              <a:t>1) </a:t>
            </a:r>
            <a:r>
              <a:rPr lang="en" altLang="ko-Kore-KR" sz="1400" dirty="0"/>
              <a:t>t-1 </a:t>
            </a:r>
            <a:r>
              <a:rPr lang="ko-KR" altLang="en-US" sz="1400" dirty="0"/>
              <a:t>단계의 </a:t>
            </a:r>
            <a:r>
              <a:rPr lang="en" altLang="ko-Kore-KR" sz="1400" dirty="0"/>
              <a:t>word</a:t>
            </a:r>
            <a:r>
              <a:rPr lang="ko-KR" altLang="en-US" sz="1400" dirty="0"/>
              <a:t>와 </a:t>
            </a:r>
            <a:r>
              <a:rPr lang="en-US" altLang="ko-KR" sz="1400" dirty="0"/>
              <a:t>2) </a:t>
            </a:r>
            <a:r>
              <a:rPr lang="ko-KR" altLang="en-US" sz="1400" dirty="0"/>
              <a:t>이미지 </a:t>
            </a:r>
            <a:r>
              <a:rPr lang="en" altLang="ko-Kore-KR" sz="1400" dirty="0"/>
              <a:t>feature</a:t>
            </a:r>
            <a:r>
              <a:rPr lang="ko-KR" altLang="en-US" sz="1400" dirty="0"/>
              <a:t>가 입력된다</a:t>
            </a:r>
            <a:r>
              <a:rPr lang="en-US" altLang="ko-KR" sz="1400" dirty="0"/>
              <a:t>.</a:t>
            </a:r>
            <a:endParaRPr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5" name="그림 4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F7D5A20D-7E27-5FEA-9B53-21D5515D3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162" y="1110736"/>
            <a:ext cx="3318786" cy="282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26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3403</Words>
  <Application>Microsoft Macintosh PowerPoint</Application>
  <PresentationFormat>와이드스크린</PresentationFormat>
  <Paragraphs>401</Paragraphs>
  <Slides>29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NanumSquare</vt:lpstr>
      <vt:lpstr>NanumSquare Bold</vt:lpstr>
      <vt:lpstr>Arial</vt:lpstr>
      <vt:lpstr>Calibri</vt:lpstr>
      <vt:lpstr>Calibri Light</vt:lpstr>
      <vt:lpstr>Helvetica Neue</vt:lpstr>
      <vt:lpstr>Noto Sans</vt:lpstr>
      <vt:lpstr>Office 테마</vt:lpstr>
      <vt:lpstr>Multimodal Learning 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Multimodal Learning I</dc:title>
  <dc:creator>cheong1282@gmail.com</dc:creator>
  <cp:lastModifiedBy>cheong1282@gmail.com</cp:lastModifiedBy>
  <cp:revision>1</cp:revision>
  <dcterms:created xsi:type="dcterms:W3CDTF">2024-02-08T07:43:57Z</dcterms:created>
  <dcterms:modified xsi:type="dcterms:W3CDTF">2024-02-08T12:10:25Z</dcterms:modified>
</cp:coreProperties>
</file>